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84" r:id="rId3"/>
    <p:sldId id="288" r:id="rId4"/>
    <p:sldId id="289" r:id="rId5"/>
    <p:sldId id="285" r:id="rId6"/>
    <p:sldId id="286" r:id="rId7"/>
    <p:sldId id="287" r:id="rId8"/>
    <p:sldId id="290" r:id="rId9"/>
    <p:sldId id="298" r:id="rId10"/>
    <p:sldId id="297" r:id="rId11"/>
    <p:sldId id="282" r:id="rId12"/>
    <p:sldId id="303" r:id="rId13"/>
    <p:sldId id="299" r:id="rId14"/>
    <p:sldId id="300" r:id="rId15"/>
    <p:sldId id="301" r:id="rId16"/>
    <p:sldId id="302" r:id="rId17"/>
    <p:sldId id="265" r:id="rId18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nkard, Stephanie V." initials="TSV" lastIdx="1" clrIdx="0">
    <p:extLst>
      <p:ext uri="{19B8F6BF-5375-455C-9EA6-DF929625EA0E}">
        <p15:presenceInfo xmlns:p15="http://schemas.microsoft.com/office/powerpoint/2012/main" userId="S-1-5-21-1664701800-684015619-922709458-412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433" autoAdjust="0"/>
  </p:normalViewPr>
  <p:slideViewPr>
    <p:cSldViewPr snapToGrid="0">
      <p:cViewPr varScale="1">
        <p:scale>
          <a:sx n="116" d="100"/>
          <a:sy n="116" d="100"/>
        </p:scale>
        <p:origin x="336" y="1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0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A024D1-3B50-4795-8134-EFB32D79367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1DAA0DA-CA39-4775-BB28-1121DE76F0EC}">
      <dgm:prSet phldrT="[Text]"/>
      <dgm:spPr/>
      <dgm:t>
        <a:bodyPr/>
        <a:lstStyle/>
        <a:p>
          <a:r>
            <a:rPr lang="en-US" dirty="0" smtClean="0"/>
            <a:t>Access was reported “Easy” for alcohol (62.7%), marijuana (31.3%) and 13.5% for cocaine, crack and heroin</a:t>
          </a:r>
          <a:endParaRPr lang="en-US" dirty="0"/>
        </a:p>
      </dgm:t>
    </dgm:pt>
    <dgm:pt modelId="{7CB5185B-B70A-4FC4-8D73-D52C927330E3}" type="parTrans" cxnId="{E927296C-C4BD-40F7-A5B2-09783BAD2E4D}">
      <dgm:prSet/>
      <dgm:spPr/>
      <dgm:t>
        <a:bodyPr/>
        <a:lstStyle/>
        <a:p>
          <a:endParaRPr lang="en-US"/>
        </a:p>
      </dgm:t>
    </dgm:pt>
    <dgm:pt modelId="{E08AD023-23E2-48CD-B311-F228AC40F3DE}" type="sibTrans" cxnId="{E927296C-C4BD-40F7-A5B2-09783BAD2E4D}">
      <dgm:prSet/>
      <dgm:spPr/>
      <dgm:t>
        <a:bodyPr/>
        <a:lstStyle/>
        <a:p>
          <a:endParaRPr lang="en-US"/>
        </a:p>
      </dgm:t>
    </dgm:pt>
    <dgm:pt modelId="{B9475D1B-6A81-49F5-AFDE-57B08E23AE7B}">
      <dgm:prSet phldrT="[Text]"/>
      <dgm:spPr/>
      <dgm:t>
        <a:bodyPr/>
        <a:lstStyle/>
        <a:p>
          <a:r>
            <a:rPr lang="en-US" dirty="0">
              <a:latin typeface="Gill Sans MT" pitchFamily="34" charset="0"/>
            </a:rPr>
            <a:t> </a:t>
          </a:r>
          <a:r>
            <a:rPr lang="en-US" dirty="0" smtClean="0">
              <a:latin typeface="Gill Sans MT" pitchFamily="34" charset="0"/>
            </a:rPr>
            <a:t>12.9% reported having seen a health professional for emotional or behavioral issues. </a:t>
          </a:r>
          <a:endParaRPr lang="en-US" dirty="0"/>
        </a:p>
      </dgm:t>
    </dgm:pt>
    <dgm:pt modelId="{FE7F1633-C67E-46F1-92D7-5C91243ED6BE}" type="parTrans" cxnId="{EE6501F1-AAC2-4693-B9B2-FD9925DFFA47}">
      <dgm:prSet/>
      <dgm:spPr/>
      <dgm:t>
        <a:bodyPr/>
        <a:lstStyle/>
        <a:p>
          <a:endParaRPr lang="en-US"/>
        </a:p>
      </dgm:t>
    </dgm:pt>
    <dgm:pt modelId="{0AF0477E-4B5E-4B6E-9127-982CBA433E55}" type="sibTrans" cxnId="{EE6501F1-AAC2-4693-B9B2-FD9925DFFA47}">
      <dgm:prSet/>
      <dgm:spPr/>
      <dgm:t>
        <a:bodyPr/>
        <a:lstStyle/>
        <a:p>
          <a:endParaRPr lang="en-US"/>
        </a:p>
      </dgm:t>
    </dgm:pt>
    <dgm:pt modelId="{57A72EF1-D402-4800-8EC0-C15E6565665A}">
      <dgm:prSet/>
      <dgm:spPr/>
      <dgm:t>
        <a:bodyPr/>
        <a:lstStyle/>
        <a:p>
          <a:r>
            <a:rPr lang="en-US" dirty="0" smtClean="0"/>
            <a:t>45.2% reported having behavioral/discipline problems in the last school year.</a:t>
          </a:r>
          <a:endParaRPr lang="en-US" dirty="0"/>
        </a:p>
      </dgm:t>
    </dgm:pt>
    <dgm:pt modelId="{D34E61DA-4681-4E6B-81EA-928649CA4815}" type="parTrans" cxnId="{3EA7BDFD-D4D0-4246-B22E-C49E46A23067}">
      <dgm:prSet/>
      <dgm:spPr/>
      <dgm:t>
        <a:bodyPr/>
        <a:lstStyle/>
        <a:p>
          <a:endParaRPr lang="en-US"/>
        </a:p>
      </dgm:t>
    </dgm:pt>
    <dgm:pt modelId="{3EB7A178-5B5C-43DB-BA0A-11F05EE635F7}" type="sibTrans" cxnId="{3EA7BDFD-D4D0-4246-B22E-C49E46A23067}">
      <dgm:prSet/>
      <dgm:spPr/>
      <dgm:t>
        <a:bodyPr/>
        <a:lstStyle/>
        <a:p>
          <a:endParaRPr lang="en-US"/>
        </a:p>
      </dgm:t>
    </dgm:pt>
    <dgm:pt modelId="{48FB9A24-1A44-4E11-855D-DCA71E3F8BD8}">
      <dgm:prSet phldrT="[Text]"/>
      <dgm:spPr/>
      <dgm:t>
        <a:bodyPr/>
        <a:lstStyle/>
        <a:p>
          <a:r>
            <a:rPr lang="en-US" dirty="0" smtClean="0">
              <a:latin typeface="Gill Sans MT" pitchFamily="34" charset="0"/>
            </a:rPr>
            <a:t>29.1% have ridden in a car or bike with someone who had drank alcohol.</a:t>
          </a:r>
          <a:endParaRPr lang="en-US" dirty="0"/>
        </a:p>
      </dgm:t>
    </dgm:pt>
    <dgm:pt modelId="{92B632EB-3B6B-4051-9FE8-E47CBAD86E30}" type="sibTrans" cxnId="{AE5C5E95-33D8-44E4-984E-000D2587B327}">
      <dgm:prSet/>
      <dgm:spPr/>
      <dgm:t>
        <a:bodyPr/>
        <a:lstStyle/>
        <a:p>
          <a:endParaRPr lang="en-US"/>
        </a:p>
      </dgm:t>
    </dgm:pt>
    <dgm:pt modelId="{D0BE081C-07FD-484B-A0EB-B946D0B4C685}" type="parTrans" cxnId="{AE5C5E95-33D8-44E4-984E-000D2587B327}">
      <dgm:prSet/>
      <dgm:spPr/>
      <dgm:t>
        <a:bodyPr/>
        <a:lstStyle/>
        <a:p>
          <a:endParaRPr lang="en-US"/>
        </a:p>
      </dgm:t>
    </dgm:pt>
    <dgm:pt modelId="{50A09EF1-8ED1-4B64-B86A-9FCD0A116FF6}">
      <dgm:prSet phldrT="[Text]"/>
      <dgm:spPr/>
      <dgm:t>
        <a:bodyPr/>
        <a:lstStyle/>
        <a:p>
          <a:r>
            <a:rPr lang="en-US" dirty="0" smtClean="0">
              <a:latin typeface="Gill Sans MT" panose="020B0502020104020203" pitchFamily="34" charset="0"/>
            </a:rPr>
            <a:t>2.5% reported having seen a health professional for alcohol or drug issues.  </a:t>
          </a:r>
        </a:p>
      </dgm:t>
    </dgm:pt>
    <dgm:pt modelId="{822FD5DF-8D18-4C9F-B666-953246225101}" type="parTrans" cxnId="{CCEF576F-D455-4914-BFDF-557ECFA3142C}">
      <dgm:prSet/>
      <dgm:spPr/>
      <dgm:t>
        <a:bodyPr/>
        <a:lstStyle/>
        <a:p>
          <a:endParaRPr lang="en-US"/>
        </a:p>
      </dgm:t>
    </dgm:pt>
    <dgm:pt modelId="{057D3E4A-E52B-4AFC-B4F5-FF1F07788BCB}" type="sibTrans" cxnId="{CCEF576F-D455-4914-BFDF-557ECFA3142C}">
      <dgm:prSet/>
      <dgm:spPr/>
      <dgm:t>
        <a:bodyPr/>
        <a:lstStyle/>
        <a:p>
          <a:endParaRPr lang="en-US"/>
        </a:p>
      </dgm:t>
    </dgm:pt>
    <dgm:pt modelId="{7CEE3577-1088-4E13-9197-DD27F6461FEA}">
      <dgm:prSet phldrT="[Text]" custT="1"/>
      <dgm:spPr/>
      <dgm:t>
        <a:bodyPr/>
        <a:lstStyle/>
        <a:p>
          <a:r>
            <a:rPr lang="en-US" sz="1700" dirty="0" smtClean="0">
              <a:latin typeface="Gill Sans MT" panose="020B0502020104020203" pitchFamily="34" charset="0"/>
            </a:rPr>
            <a:t>Majority of students were 12 years or younger when they first tried most drugs/substances.  </a:t>
          </a:r>
        </a:p>
      </dgm:t>
    </dgm:pt>
    <dgm:pt modelId="{F5207CE7-17CF-4BCF-A303-672488130934}" type="parTrans" cxnId="{EA780003-AF76-4A62-9B5B-9F283C18699D}">
      <dgm:prSet/>
      <dgm:spPr/>
      <dgm:t>
        <a:bodyPr/>
        <a:lstStyle/>
        <a:p>
          <a:endParaRPr lang="en-US"/>
        </a:p>
      </dgm:t>
    </dgm:pt>
    <dgm:pt modelId="{8DF7C990-3D7E-4C42-830E-ABD1CB5DA3BA}" type="sibTrans" cxnId="{EA780003-AF76-4A62-9B5B-9F283C18699D}">
      <dgm:prSet/>
      <dgm:spPr/>
      <dgm:t>
        <a:bodyPr/>
        <a:lstStyle/>
        <a:p>
          <a:endParaRPr lang="en-US"/>
        </a:p>
      </dgm:t>
    </dgm:pt>
    <dgm:pt modelId="{AD5690AB-CEC0-4F34-AA2B-1D39155FF735}" type="pres">
      <dgm:prSet presAssocID="{31A024D1-3B50-4795-8134-EFB32D79367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E0DB121-DA0B-43EB-90D0-4A5B6949CB11}" type="pres">
      <dgm:prSet presAssocID="{31A024D1-3B50-4795-8134-EFB32D793672}" presName="Name1" presStyleCnt="0"/>
      <dgm:spPr/>
      <dgm:t>
        <a:bodyPr/>
        <a:lstStyle/>
        <a:p>
          <a:endParaRPr lang="en-US"/>
        </a:p>
      </dgm:t>
    </dgm:pt>
    <dgm:pt modelId="{8E915F8F-E0D8-43BA-83F9-15A35F8A05FD}" type="pres">
      <dgm:prSet presAssocID="{31A024D1-3B50-4795-8134-EFB32D793672}" presName="cycle" presStyleCnt="0"/>
      <dgm:spPr/>
      <dgm:t>
        <a:bodyPr/>
        <a:lstStyle/>
        <a:p>
          <a:endParaRPr lang="en-US"/>
        </a:p>
      </dgm:t>
    </dgm:pt>
    <dgm:pt modelId="{0E1F030C-8D6F-4F37-AB75-1B557998175C}" type="pres">
      <dgm:prSet presAssocID="{31A024D1-3B50-4795-8134-EFB32D793672}" presName="srcNode" presStyleLbl="node1" presStyleIdx="0" presStyleCnt="6"/>
      <dgm:spPr/>
      <dgm:t>
        <a:bodyPr/>
        <a:lstStyle/>
        <a:p>
          <a:endParaRPr lang="en-US"/>
        </a:p>
      </dgm:t>
    </dgm:pt>
    <dgm:pt modelId="{0C29BF2D-56D0-43A3-A2A3-8F0A40E068FC}" type="pres">
      <dgm:prSet presAssocID="{31A024D1-3B50-4795-8134-EFB32D793672}" presName="conn" presStyleLbl="parChTrans1D2" presStyleIdx="0" presStyleCnt="1"/>
      <dgm:spPr/>
      <dgm:t>
        <a:bodyPr/>
        <a:lstStyle/>
        <a:p>
          <a:endParaRPr lang="en-US"/>
        </a:p>
      </dgm:t>
    </dgm:pt>
    <dgm:pt modelId="{FB866A77-701A-4D04-884A-EAFE387D557A}" type="pres">
      <dgm:prSet presAssocID="{31A024D1-3B50-4795-8134-EFB32D793672}" presName="extraNode" presStyleLbl="node1" presStyleIdx="0" presStyleCnt="6"/>
      <dgm:spPr/>
      <dgm:t>
        <a:bodyPr/>
        <a:lstStyle/>
        <a:p>
          <a:endParaRPr lang="en-US"/>
        </a:p>
      </dgm:t>
    </dgm:pt>
    <dgm:pt modelId="{477F02E6-A9CC-4442-996E-084F52F1C89E}" type="pres">
      <dgm:prSet presAssocID="{31A024D1-3B50-4795-8134-EFB32D793672}" presName="dstNode" presStyleLbl="node1" presStyleIdx="0" presStyleCnt="6"/>
      <dgm:spPr/>
      <dgm:t>
        <a:bodyPr/>
        <a:lstStyle/>
        <a:p>
          <a:endParaRPr lang="en-US"/>
        </a:p>
      </dgm:t>
    </dgm:pt>
    <dgm:pt modelId="{94E68BF7-E31A-40B9-9FAB-D867B83FE73C}" type="pres">
      <dgm:prSet presAssocID="{57A72EF1-D402-4800-8EC0-C15E6565665A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2D54D6-B073-452B-ADDC-2376FE760B23}" type="pres">
      <dgm:prSet presAssocID="{57A72EF1-D402-4800-8EC0-C15E6565665A}" presName="accent_1" presStyleCnt="0"/>
      <dgm:spPr/>
      <dgm:t>
        <a:bodyPr/>
        <a:lstStyle/>
        <a:p>
          <a:endParaRPr lang="en-US"/>
        </a:p>
      </dgm:t>
    </dgm:pt>
    <dgm:pt modelId="{464038BD-E777-4984-9372-06ADB83BE052}" type="pres">
      <dgm:prSet presAssocID="{57A72EF1-D402-4800-8EC0-C15E6565665A}" presName="accentRepeatNode" presStyleLbl="solidFgAcc1" presStyleIdx="0" presStyleCnt="6"/>
      <dgm:spPr/>
      <dgm:t>
        <a:bodyPr/>
        <a:lstStyle/>
        <a:p>
          <a:endParaRPr lang="en-US"/>
        </a:p>
      </dgm:t>
    </dgm:pt>
    <dgm:pt modelId="{F96C8B10-CD1B-47C4-8D38-D208614CA958}" type="pres">
      <dgm:prSet presAssocID="{91DAA0DA-CA39-4775-BB28-1121DE76F0EC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C22BF5-3210-41D5-ACC3-EA4DC9AD5A13}" type="pres">
      <dgm:prSet presAssocID="{91DAA0DA-CA39-4775-BB28-1121DE76F0EC}" presName="accent_2" presStyleCnt="0"/>
      <dgm:spPr/>
      <dgm:t>
        <a:bodyPr/>
        <a:lstStyle/>
        <a:p>
          <a:endParaRPr lang="en-US"/>
        </a:p>
      </dgm:t>
    </dgm:pt>
    <dgm:pt modelId="{06AED068-5CF8-4738-A615-7C13697147DE}" type="pres">
      <dgm:prSet presAssocID="{91DAA0DA-CA39-4775-BB28-1121DE76F0EC}" presName="accentRepeatNode" presStyleLbl="solidFgAcc1" presStyleIdx="1" presStyleCnt="6"/>
      <dgm:spPr/>
      <dgm:t>
        <a:bodyPr/>
        <a:lstStyle/>
        <a:p>
          <a:endParaRPr lang="en-US"/>
        </a:p>
      </dgm:t>
    </dgm:pt>
    <dgm:pt modelId="{AD68DBF3-D67D-4D1E-BC63-B7B992AE6947}" type="pres">
      <dgm:prSet presAssocID="{48FB9A24-1A44-4E11-855D-DCA71E3F8BD8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14CA1E-64B4-479C-B59F-8DD0D8A6BBEF}" type="pres">
      <dgm:prSet presAssocID="{48FB9A24-1A44-4E11-855D-DCA71E3F8BD8}" presName="accent_3" presStyleCnt="0"/>
      <dgm:spPr/>
      <dgm:t>
        <a:bodyPr/>
        <a:lstStyle/>
        <a:p>
          <a:endParaRPr lang="en-US"/>
        </a:p>
      </dgm:t>
    </dgm:pt>
    <dgm:pt modelId="{33D23F5D-E528-4BC7-AC95-E65086C65F2C}" type="pres">
      <dgm:prSet presAssocID="{48FB9A24-1A44-4E11-855D-DCA71E3F8BD8}" presName="accentRepeatNode" presStyleLbl="solidFgAcc1" presStyleIdx="2" presStyleCnt="6"/>
      <dgm:spPr/>
      <dgm:t>
        <a:bodyPr/>
        <a:lstStyle/>
        <a:p>
          <a:endParaRPr lang="en-US"/>
        </a:p>
      </dgm:t>
    </dgm:pt>
    <dgm:pt modelId="{699A4B87-11DC-47F6-BD7E-FF8EA735B9EC}" type="pres">
      <dgm:prSet presAssocID="{B9475D1B-6A81-49F5-AFDE-57B08E23AE7B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F8B289-AA6A-4B48-A18D-0CDD153EEB9D}" type="pres">
      <dgm:prSet presAssocID="{B9475D1B-6A81-49F5-AFDE-57B08E23AE7B}" presName="accent_4" presStyleCnt="0"/>
      <dgm:spPr/>
      <dgm:t>
        <a:bodyPr/>
        <a:lstStyle/>
        <a:p>
          <a:endParaRPr lang="en-US"/>
        </a:p>
      </dgm:t>
    </dgm:pt>
    <dgm:pt modelId="{B5DE71A0-745B-4586-B1A4-3C4C0564A61D}" type="pres">
      <dgm:prSet presAssocID="{B9475D1B-6A81-49F5-AFDE-57B08E23AE7B}" presName="accentRepeatNode" presStyleLbl="solidFgAcc1" presStyleIdx="3" presStyleCnt="6"/>
      <dgm:spPr/>
      <dgm:t>
        <a:bodyPr/>
        <a:lstStyle/>
        <a:p>
          <a:endParaRPr lang="en-US"/>
        </a:p>
      </dgm:t>
    </dgm:pt>
    <dgm:pt modelId="{F875E302-5A1A-4066-BADA-CF3C0ED19BA4}" type="pres">
      <dgm:prSet presAssocID="{50A09EF1-8ED1-4B64-B86A-9FCD0A116FF6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FF6B80-8203-4F3B-8265-FB087FAC3ED4}" type="pres">
      <dgm:prSet presAssocID="{50A09EF1-8ED1-4B64-B86A-9FCD0A116FF6}" presName="accent_5" presStyleCnt="0"/>
      <dgm:spPr/>
      <dgm:t>
        <a:bodyPr/>
        <a:lstStyle/>
        <a:p>
          <a:endParaRPr lang="en-US"/>
        </a:p>
      </dgm:t>
    </dgm:pt>
    <dgm:pt modelId="{1CE607F5-FC54-4A85-9B5D-CC95E25F85ED}" type="pres">
      <dgm:prSet presAssocID="{50A09EF1-8ED1-4B64-B86A-9FCD0A116FF6}" presName="accentRepeatNode" presStyleLbl="solidFgAcc1" presStyleIdx="4" presStyleCnt="6"/>
      <dgm:spPr/>
      <dgm:t>
        <a:bodyPr/>
        <a:lstStyle/>
        <a:p>
          <a:endParaRPr lang="en-US"/>
        </a:p>
      </dgm:t>
    </dgm:pt>
    <dgm:pt modelId="{28AD018B-3989-4608-89D9-4CDE9FCCDD0B}" type="pres">
      <dgm:prSet presAssocID="{7CEE3577-1088-4E13-9197-DD27F6461FEA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BAB179-F38A-4A20-8E97-42D5035419EF}" type="pres">
      <dgm:prSet presAssocID="{7CEE3577-1088-4E13-9197-DD27F6461FEA}" presName="accent_6" presStyleCnt="0"/>
      <dgm:spPr/>
    </dgm:pt>
    <dgm:pt modelId="{60A59474-D47A-44D5-8BAE-4DC3431824F5}" type="pres">
      <dgm:prSet presAssocID="{7CEE3577-1088-4E13-9197-DD27F6461FEA}" presName="accentRepeatNode" presStyleLbl="solidFgAcc1" presStyleIdx="5" presStyleCnt="6" custLinFactNeighborX="8428" custLinFactNeighborY="-3271"/>
      <dgm:spPr/>
      <dgm:t>
        <a:bodyPr/>
        <a:lstStyle/>
        <a:p>
          <a:endParaRPr lang="en-US"/>
        </a:p>
      </dgm:t>
    </dgm:pt>
  </dgm:ptLst>
  <dgm:cxnLst>
    <dgm:cxn modelId="{AE5C5E95-33D8-44E4-984E-000D2587B327}" srcId="{31A024D1-3B50-4795-8134-EFB32D793672}" destId="{48FB9A24-1A44-4E11-855D-DCA71E3F8BD8}" srcOrd="2" destOrd="0" parTransId="{D0BE081C-07FD-484B-A0EB-B946D0B4C685}" sibTransId="{92B632EB-3B6B-4051-9FE8-E47CBAD86E30}"/>
    <dgm:cxn modelId="{E927296C-C4BD-40F7-A5B2-09783BAD2E4D}" srcId="{31A024D1-3B50-4795-8134-EFB32D793672}" destId="{91DAA0DA-CA39-4775-BB28-1121DE76F0EC}" srcOrd="1" destOrd="0" parTransId="{7CB5185B-B70A-4FC4-8D73-D52C927330E3}" sibTransId="{E08AD023-23E2-48CD-B311-F228AC40F3DE}"/>
    <dgm:cxn modelId="{30077355-6A4B-49E1-9062-43C2C466DBF3}" type="presOf" srcId="{91DAA0DA-CA39-4775-BB28-1121DE76F0EC}" destId="{F96C8B10-CD1B-47C4-8D38-D208614CA958}" srcOrd="0" destOrd="0" presId="urn:microsoft.com/office/officeart/2008/layout/VerticalCurvedList"/>
    <dgm:cxn modelId="{CCEF576F-D455-4914-BFDF-557ECFA3142C}" srcId="{31A024D1-3B50-4795-8134-EFB32D793672}" destId="{50A09EF1-8ED1-4B64-B86A-9FCD0A116FF6}" srcOrd="4" destOrd="0" parTransId="{822FD5DF-8D18-4C9F-B666-953246225101}" sibTransId="{057D3E4A-E52B-4AFC-B4F5-FF1F07788BCB}"/>
    <dgm:cxn modelId="{AC076981-A48C-4D9C-BFD2-5666CA96B480}" type="presOf" srcId="{57A72EF1-D402-4800-8EC0-C15E6565665A}" destId="{94E68BF7-E31A-40B9-9FAB-D867B83FE73C}" srcOrd="0" destOrd="0" presId="urn:microsoft.com/office/officeart/2008/layout/VerticalCurvedList"/>
    <dgm:cxn modelId="{4A8F6B28-C2B7-4886-A8E1-3A81DA07C3BA}" type="presOf" srcId="{31A024D1-3B50-4795-8134-EFB32D793672}" destId="{AD5690AB-CEC0-4F34-AA2B-1D39155FF735}" srcOrd="0" destOrd="0" presId="urn:microsoft.com/office/officeart/2008/layout/VerticalCurvedList"/>
    <dgm:cxn modelId="{260A909F-0EEE-4EB8-9592-22F285618C08}" type="presOf" srcId="{B9475D1B-6A81-49F5-AFDE-57B08E23AE7B}" destId="{699A4B87-11DC-47F6-BD7E-FF8EA735B9EC}" srcOrd="0" destOrd="0" presId="urn:microsoft.com/office/officeart/2008/layout/VerticalCurvedList"/>
    <dgm:cxn modelId="{EE6501F1-AAC2-4693-B9B2-FD9925DFFA47}" srcId="{31A024D1-3B50-4795-8134-EFB32D793672}" destId="{B9475D1B-6A81-49F5-AFDE-57B08E23AE7B}" srcOrd="3" destOrd="0" parTransId="{FE7F1633-C67E-46F1-92D7-5C91243ED6BE}" sibTransId="{0AF0477E-4B5E-4B6E-9127-982CBA433E55}"/>
    <dgm:cxn modelId="{CA7AFF32-B787-4A52-872C-BA90E32B8943}" type="presOf" srcId="{7CEE3577-1088-4E13-9197-DD27F6461FEA}" destId="{28AD018B-3989-4608-89D9-4CDE9FCCDD0B}" srcOrd="0" destOrd="0" presId="urn:microsoft.com/office/officeart/2008/layout/VerticalCurvedList"/>
    <dgm:cxn modelId="{17DE5E3C-AFE9-4E42-855C-06D900D586EC}" type="presOf" srcId="{50A09EF1-8ED1-4B64-B86A-9FCD0A116FF6}" destId="{F875E302-5A1A-4066-BADA-CF3C0ED19BA4}" srcOrd="0" destOrd="0" presId="urn:microsoft.com/office/officeart/2008/layout/VerticalCurvedList"/>
    <dgm:cxn modelId="{BABC6B97-4BA4-487C-AD6F-7F5AA586A1E7}" type="presOf" srcId="{48FB9A24-1A44-4E11-855D-DCA71E3F8BD8}" destId="{AD68DBF3-D67D-4D1E-BC63-B7B992AE6947}" srcOrd="0" destOrd="0" presId="urn:microsoft.com/office/officeart/2008/layout/VerticalCurvedList"/>
    <dgm:cxn modelId="{3EA7BDFD-D4D0-4246-B22E-C49E46A23067}" srcId="{31A024D1-3B50-4795-8134-EFB32D793672}" destId="{57A72EF1-D402-4800-8EC0-C15E6565665A}" srcOrd="0" destOrd="0" parTransId="{D34E61DA-4681-4E6B-81EA-928649CA4815}" sibTransId="{3EB7A178-5B5C-43DB-BA0A-11F05EE635F7}"/>
    <dgm:cxn modelId="{46DFE647-F682-441F-9AC3-B18C28B3FF47}" type="presOf" srcId="{3EB7A178-5B5C-43DB-BA0A-11F05EE635F7}" destId="{0C29BF2D-56D0-43A3-A2A3-8F0A40E068FC}" srcOrd="0" destOrd="0" presId="urn:microsoft.com/office/officeart/2008/layout/VerticalCurvedList"/>
    <dgm:cxn modelId="{EA780003-AF76-4A62-9B5B-9F283C18699D}" srcId="{31A024D1-3B50-4795-8134-EFB32D793672}" destId="{7CEE3577-1088-4E13-9197-DD27F6461FEA}" srcOrd="5" destOrd="0" parTransId="{F5207CE7-17CF-4BCF-A303-672488130934}" sibTransId="{8DF7C990-3D7E-4C42-830E-ABD1CB5DA3BA}"/>
    <dgm:cxn modelId="{486DFE6F-5A95-4BE8-9B28-5E63EBE63AD4}" type="presParOf" srcId="{AD5690AB-CEC0-4F34-AA2B-1D39155FF735}" destId="{FE0DB121-DA0B-43EB-90D0-4A5B6949CB11}" srcOrd="0" destOrd="0" presId="urn:microsoft.com/office/officeart/2008/layout/VerticalCurvedList"/>
    <dgm:cxn modelId="{32EFF651-887E-415C-9401-B1B59B85FC3B}" type="presParOf" srcId="{FE0DB121-DA0B-43EB-90D0-4A5B6949CB11}" destId="{8E915F8F-E0D8-43BA-83F9-15A35F8A05FD}" srcOrd="0" destOrd="0" presId="urn:microsoft.com/office/officeart/2008/layout/VerticalCurvedList"/>
    <dgm:cxn modelId="{749E819F-2D24-4BEF-837B-0BF2081B2F73}" type="presParOf" srcId="{8E915F8F-E0D8-43BA-83F9-15A35F8A05FD}" destId="{0E1F030C-8D6F-4F37-AB75-1B557998175C}" srcOrd="0" destOrd="0" presId="urn:microsoft.com/office/officeart/2008/layout/VerticalCurvedList"/>
    <dgm:cxn modelId="{69D4B4BB-5996-4427-A67E-CFB323BD7C0B}" type="presParOf" srcId="{8E915F8F-E0D8-43BA-83F9-15A35F8A05FD}" destId="{0C29BF2D-56D0-43A3-A2A3-8F0A40E068FC}" srcOrd="1" destOrd="0" presId="urn:microsoft.com/office/officeart/2008/layout/VerticalCurvedList"/>
    <dgm:cxn modelId="{E55E0528-0BD5-4A0E-B0DB-6847C4F19CFB}" type="presParOf" srcId="{8E915F8F-E0D8-43BA-83F9-15A35F8A05FD}" destId="{FB866A77-701A-4D04-884A-EAFE387D557A}" srcOrd="2" destOrd="0" presId="urn:microsoft.com/office/officeart/2008/layout/VerticalCurvedList"/>
    <dgm:cxn modelId="{8E02AFA4-B1E1-44C1-B011-AC2C5DB51E2D}" type="presParOf" srcId="{8E915F8F-E0D8-43BA-83F9-15A35F8A05FD}" destId="{477F02E6-A9CC-4442-996E-084F52F1C89E}" srcOrd="3" destOrd="0" presId="urn:microsoft.com/office/officeart/2008/layout/VerticalCurvedList"/>
    <dgm:cxn modelId="{177B3F06-E7C0-4A91-A23D-EDF1A812A2B2}" type="presParOf" srcId="{FE0DB121-DA0B-43EB-90D0-4A5B6949CB11}" destId="{94E68BF7-E31A-40B9-9FAB-D867B83FE73C}" srcOrd="1" destOrd="0" presId="urn:microsoft.com/office/officeart/2008/layout/VerticalCurvedList"/>
    <dgm:cxn modelId="{39BBC3E1-02F9-482E-AE4C-5B79A49A91D6}" type="presParOf" srcId="{FE0DB121-DA0B-43EB-90D0-4A5B6949CB11}" destId="{7C2D54D6-B073-452B-ADDC-2376FE760B23}" srcOrd="2" destOrd="0" presId="urn:microsoft.com/office/officeart/2008/layout/VerticalCurvedList"/>
    <dgm:cxn modelId="{12C764B8-EB0C-4E46-AFFE-0E6633B00AA9}" type="presParOf" srcId="{7C2D54D6-B073-452B-ADDC-2376FE760B23}" destId="{464038BD-E777-4984-9372-06ADB83BE052}" srcOrd="0" destOrd="0" presId="urn:microsoft.com/office/officeart/2008/layout/VerticalCurvedList"/>
    <dgm:cxn modelId="{D756F0F1-19B7-4EE2-A967-A248911AD1CF}" type="presParOf" srcId="{FE0DB121-DA0B-43EB-90D0-4A5B6949CB11}" destId="{F96C8B10-CD1B-47C4-8D38-D208614CA958}" srcOrd="3" destOrd="0" presId="urn:microsoft.com/office/officeart/2008/layout/VerticalCurvedList"/>
    <dgm:cxn modelId="{891B76E8-35B0-4F62-9460-20146119468F}" type="presParOf" srcId="{FE0DB121-DA0B-43EB-90D0-4A5B6949CB11}" destId="{11C22BF5-3210-41D5-ACC3-EA4DC9AD5A13}" srcOrd="4" destOrd="0" presId="urn:microsoft.com/office/officeart/2008/layout/VerticalCurvedList"/>
    <dgm:cxn modelId="{15919D19-A743-4A9B-A456-D360AA0737FC}" type="presParOf" srcId="{11C22BF5-3210-41D5-ACC3-EA4DC9AD5A13}" destId="{06AED068-5CF8-4738-A615-7C13697147DE}" srcOrd="0" destOrd="0" presId="urn:microsoft.com/office/officeart/2008/layout/VerticalCurvedList"/>
    <dgm:cxn modelId="{B9F41BCE-BD41-4841-8791-3918734E2350}" type="presParOf" srcId="{FE0DB121-DA0B-43EB-90D0-4A5B6949CB11}" destId="{AD68DBF3-D67D-4D1E-BC63-B7B992AE6947}" srcOrd="5" destOrd="0" presId="urn:microsoft.com/office/officeart/2008/layout/VerticalCurvedList"/>
    <dgm:cxn modelId="{C11DCD05-8EF5-48BA-A133-FD0DE160DBA1}" type="presParOf" srcId="{FE0DB121-DA0B-43EB-90D0-4A5B6949CB11}" destId="{6314CA1E-64B4-479C-B59F-8DD0D8A6BBEF}" srcOrd="6" destOrd="0" presId="urn:microsoft.com/office/officeart/2008/layout/VerticalCurvedList"/>
    <dgm:cxn modelId="{B26C5F2C-6A31-4989-8AEC-A8949067CA4F}" type="presParOf" srcId="{6314CA1E-64B4-479C-B59F-8DD0D8A6BBEF}" destId="{33D23F5D-E528-4BC7-AC95-E65086C65F2C}" srcOrd="0" destOrd="0" presId="urn:microsoft.com/office/officeart/2008/layout/VerticalCurvedList"/>
    <dgm:cxn modelId="{277189C0-08C2-4400-8C1E-9D3FD8DE3F7C}" type="presParOf" srcId="{FE0DB121-DA0B-43EB-90D0-4A5B6949CB11}" destId="{699A4B87-11DC-47F6-BD7E-FF8EA735B9EC}" srcOrd="7" destOrd="0" presId="urn:microsoft.com/office/officeart/2008/layout/VerticalCurvedList"/>
    <dgm:cxn modelId="{2307A657-1885-4622-9847-FD6CB5877C0C}" type="presParOf" srcId="{FE0DB121-DA0B-43EB-90D0-4A5B6949CB11}" destId="{B2F8B289-AA6A-4B48-A18D-0CDD153EEB9D}" srcOrd="8" destOrd="0" presId="urn:microsoft.com/office/officeart/2008/layout/VerticalCurvedList"/>
    <dgm:cxn modelId="{0512B90D-D2A3-476F-9574-E69276E75D2D}" type="presParOf" srcId="{B2F8B289-AA6A-4B48-A18D-0CDD153EEB9D}" destId="{B5DE71A0-745B-4586-B1A4-3C4C0564A61D}" srcOrd="0" destOrd="0" presId="urn:microsoft.com/office/officeart/2008/layout/VerticalCurvedList"/>
    <dgm:cxn modelId="{CCD009CA-E10E-48C0-9A61-ED5550FCA022}" type="presParOf" srcId="{FE0DB121-DA0B-43EB-90D0-4A5B6949CB11}" destId="{F875E302-5A1A-4066-BADA-CF3C0ED19BA4}" srcOrd="9" destOrd="0" presId="urn:microsoft.com/office/officeart/2008/layout/VerticalCurvedList"/>
    <dgm:cxn modelId="{CD7C3489-C6F5-4852-9FE8-0D89BF171847}" type="presParOf" srcId="{FE0DB121-DA0B-43EB-90D0-4A5B6949CB11}" destId="{0AFF6B80-8203-4F3B-8265-FB087FAC3ED4}" srcOrd="10" destOrd="0" presId="urn:microsoft.com/office/officeart/2008/layout/VerticalCurvedList"/>
    <dgm:cxn modelId="{242962A0-AB84-4981-BFCF-6E5DABE95973}" type="presParOf" srcId="{0AFF6B80-8203-4F3B-8265-FB087FAC3ED4}" destId="{1CE607F5-FC54-4A85-9B5D-CC95E25F85ED}" srcOrd="0" destOrd="0" presId="urn:microsoft.com/office/officeart/2008/layout/VerticalCurvedList"/>
    <dgm:cxn modelId="{EC791E38-68A5-4138-B5FD-1B3BE95545AA}" type="presParOf" srcId="{FE0DB121-DA0B-43EB-90D0-4A5B6949CB11}" destId="{28AD018B-3989-4608-89D9-4CDE9FCCDD0B}" srcOrd="11" destOrd="0" presId="urn:microsoft.com/office/officeart/2008/layout/VerticalCurvedList"/>
    <dgm:cxn modelId="{3A91EEC7-1D5A-42E1-81E7-1B489B5B9349}" type="presParOf" srcId="{FE0DB121-DA0B-43EB-90D0-4A5B6949CB11}" destId="{DCBAB179-F38A-4A20-8E97-42D5035419EF}" srcOrd="12" destOrd="0" presId="urn:microsoft.com/office/officeart/2008/layout/VerticalCurvedList"/>
    <dgm:cxn modelId="{612EFB1A-DF42-496D-9959-9AD2CD113CC4}" type="presParOf" srcId="{DCBAB179-F38A-4A20-8E97-42D5035419EF}" destId="{60A59474-D47A-44D5-8BAE-4DC3431824F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A024D1-3B50-4795-8134-EFB32D793672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91DAA0DA-CA39-4775-BB28-1121DE76F0EC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2 inmates reported being HIV positive</a:t>
          </a:r>
          <a:endParaRPr lang="en-US" dirty="0">
            <a:solidFill>
              <a:schemeClr val="tx1"/>
            </a:solidFill>
          </a:endParaRPr>
        </a:p>
      </dgm:t>
    </dgm:pt>
    <dgm:pt modelId="{7CB5185B-B70A-4FC4-8D73-D52C927330E3}" type="parTrans" cxnId="{E927296C-C4BD-40F7-A5B2-09783BAD2E4D}">
      <dgm:prSet/>
      <dgm:spPr/>
      <dgm:t>
        <a:bodyPr/>
        <a:lstStyle/>
        <a:p>
          <a:endParaRPr lang="en-US"/>
        </a:p>
      </dgm:t>
    </dgm:pt>
    <dgm:pt modelId="{E08AD023-23E2-48CD-B311-F228AC40F3DE}" type="sibTrans" cxnId="{E927296C-C4BD-40F7-A5B2-09783BAD2E4D}">
      <dgm:prSet/>
      <dgm:spPr/>
      <dgm:t>
        <a:bodyPr/>
        <a:lstStyle/>
        <a:p>
          <a:endParaRPr lang="en-US"/>
        </a:p>
      </dgm:t>
    </dgm:pt>
    <dgm:pt modelId="{B9475D1B-6A81-49F5-AFDE-57B08E23AE7B}">
      <dgm:prSet phldrT="[Text]"/>
      <dgm:spPr/>
      <dgm:t>
        <a:bodyPr/>
        <a:lstStyle/>
        <a:p>
          <a:r>
            <a:rPr lang="en-US" dirty="0">
              <a:latin typeface="Gill Sans MT" pitchFamily="34" charset="0"/>
            </a:rPr>
            <a:t> </a:t>
          </a:r>
          <a:r>
            <a:rPr lang="en-US" dirty="0" smtClean="0">
              <a:solidFill>
                <a:schemeClr val="tx1"/>
              </a:solidFill>
              <a:latin typeface="Gill Sans MT" pitchFamily="34" charset="0"/>
            </a:rPr>
            <a:t>Most in prison for Property Offences (i.e. burglary &amp; larceny/theft)</a:t>
          </a:r>
          <a:endParaRPr lang="en-US" dirty="0">
            <a:solidFill>
              <a:schemeClr val="tx1"/>
            </a:solidFill>
          </a:endParaRPr>
        </a:p>
      </dgm:t>
    </dgm:pt>
    <dgm:pt modelId="{FE7F1633-C67E-46F1-92D7-5C91243ED6BE}" type="parTrans" cxnId="{EE6501F1-AAC2-4693-B9B2-FD9925DFFA47}">
      <dgm:prSet/>
      <dgm:spPr/>
      <dgm:t>
        <a:bodyPr/>
        <a:lstStyle/>
        <a:p>
          <a:endParaRPr lang="en-US"/>
        </a:p>
      </dgm:t>
    </dgm:pt>
    <dgm:pt modelId="{0AF0477E-4B5E-4B6E-9127-982CBA433E55}" type="sibTrans" cxnId="{EE6501F1-AAC2-4693-B9B2-FD9925DFFA47}">
      <dgm:prSet/>
      <dgm:spPr/>
      <dgm:t>
        <a:bodyPr/>
        <a:lstStyle/>
        <a:p>
          <a:endParaRPr lang="en-US"/>
        </a:p>
      </dgm:t>
    </dgm:pt>
    <dgm:pt modelId="{57A72EF1-D402-4800-8EC0-C15E6565665A}">
      <dgm:prSet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27% of inmates reported being self-employed.</a:t>
          </a:r>
          <a:endParaRPr lang="en-US" dirty="0">
            <a:solidFill>
              <a:schemeClr val="tx1"/>
            </a:solidFill>
          </a:endParaRPr>
        </a:p>
      </dgm:t>
    </dgm:pt>
    <dgm:pt modelId="{D34E61DA-4681-4E6B-81EA-928649CA4815}" type="parTrans" cxnId="{3EA7BDFD-D4D0-4246-B22E-C49E46A23067}">
      <dgm:prSet/>
      <dgm:spPr/>
      <dgm:t>
        <a:bodyPr/>
        <a:lstStyle/>
        <a:p>
          <a:endParaRPr lang="en-US"/>
        </a:p>
      </dgm:t>
    </dgm:pt>
    <dgm:pt modelId="{3EB7A178-5B5C-43DB-BA0A-11F05EE635F7}" type="sibTrans" cxnId="{3EA7BDFD-D4D0-4246-B22E-C49E46A23067}">
      <dgm:prSet/>
      <dgm:spPr/>
      <dgm:t>
        <a:bodyPr/>
        <a:lstStyle/>
        <a:p>
          <a:endParaRPr lang="en-US"/>
        </a:p>
      </dgm:t>
    </dgm:pt>
    <dgm:pt modelId="{48FB9A24-1A44-4E11-855D-DCA71E3F8BD8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Gill Sans MT" pitchFamily="34" charset="0"/>
            </a:rPr>
            <a:t>15 inmates had been to prison more than 5 times</a:t>
          </a:r>
          <a:endParaRPr lang="en-US" dirty="0">
            <a:solidFill>
              <a:schemeClr val="tx1"/>
            </a:solidFill>
          </a:endParaRPr>
        </a:p>
      </dgm:t>
    </dgm:pt>
    <dgm:pt modelId="{92B632EB-3B6B-4051-9FE8-E47CBAD86E30}" type="sibTrans" cxnId="{AE5C5E95-33D8-44E4-984E-000D2587B327}">
      <dgm:prSet/>
      <dgm:spPr/>
      <dgm:t>
        <a:bodyPr/>
        <a:lstStyle/>
        <a:p>
          <a:endParaRPr lang="en-US"/>
        </a:p>
      </dgm:t>
    </dgm:pt>
    <dgm:pt modelId="{D0BE081C-07FD-484B-A0EB-B946D0B4C685}" type="parTrans" cxnId="{AE5C5E95-33D8-44E4-984E-000D2587B327}">
      <dgm:prSet/>
      <dgm:spPr/>
      <dgm:t>
        <a:bodyPr/>
        <a:lstStyle/>
        <a:p>
          <a:endParaRPr lang="en-US"/>
        </a:p>
      </dgm:t>
    </dgm:pt>
    <dgm:pt modelId="{50A09EF1-8ED1-4B64-B86A-9FCD0A116FF6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Urine Screens: Most tested positive for Cocaine with 3 testing positive for Morphine (new)</a:t>
          </a:r>
          <a:endParaRPr lang="en-US" dirty="0">
            <a:solidFill>
              <a:schemeClr val="tx1"/>
            </a:solidFill>
          </a:endParaRPr>
        </a:p>
      </dgm:t>
    </dgm:pt>
    <dgm:pt modelId="{822FD5DF-8D18-4C9F-B666-953246225101}" type="parTrans" cxnId="{CCEF576F-D455-4914-BFDF-557ECFA3142C}">
      <dgm:prSet/>
      <dgm:spPr/>
      <dgm:t>
        <a:bodyPr/>
        <a:lstStyle/>
        <a:p>
          <a:endParaRPr lang="en-US"/>
        </a:p>
      </dgm:t>
    </dgm:pt>
    <dgm:pt modelId="{057D3E4A-E52B-4AFC-B4F5-FF1F07788BCB}" type="sibTrans" cxnId="{CCEF576F-D455-4914-BFDF-557ECFA3142C}">
      <dgm:prSet/>
      <dgm:spPr/>
      <dgm:t>
        <a:bodyPr/>
        <a:lstStyle/>
        <a:p>
          <a:endParaRPr lang="en-US"/>
        </a:p>
      </dgm:t>
    </dgm:pt>
    <dgm:pt modelId="{AD5690AB-CEC0-4F34-AA2B-1D39155FF735}" type="pres">
      <dgm:prSet presAssocID="{31A024D1-3B50-4795-8134-EFB32D79367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E0DB121-DA0B-43EB-90D0-4A5B6949CB11}" type="pres">
      <dgm:prSet presAssocID="{31A024D1-3B50-4795-8134-EFB32D793672}" presName="Name1" presStyleCnt="0"/>
      <dgm:spPr/>
      <dgm:t>
        <a:bodyPr/>
        <a:lstStyle/>
        <a:p>
          <a:endParaRPr lang="en-US"/>
        </a:p>
      </dgm:t>
    </dgm:pt>
    <dgm:pt modelId="{8E915F8F-E0D8-43BA-83F9-15A35F8A05FD}" type="pres">
      <dgm:prSet presAssocID="{31A024D1-3B50-4795-8134-EFB32D793672}" presName="cycle" presStyleCnt="0"/>
      <dgm:spPr/>
      <dgm:t>
        <a:bodyPr/>
        <a:lstStyle/>
        <a:p>
          <a:endParaRPr lang="en-US"/>
        </a:p>
      </dgm:t>
    </dgm:pt>
    <dgm:pt modelId="{0E1F030C-8D6F-4F37-AB75-1B557998175C}" type="pres">
      <dgm:prSet presAssocID="{31A024D1-3B50-4795-8134-EFB32D793672}" presName="srcNode" presStyleLbl="node1" presStyleIdx="0" presStyleCnt="5"/>
      <dgm:spPr/>
      <dgm:t>
        <a:bodyPr/>
        <a:lstStyle/>
        <a:p>
          <a:endParaRPr lang="en-US"/>
        </a:p>
      </dgm:t>
    </dgm:pt>
    <dgm:pt modelId="{0C29BF2D-56D0-43A3-A2A3-8F0A40E068FC}" type="pres">
      <dgm:prSet presAssocID="{31A024D1-3B50-4795-8134-EFB32D793672}" presName="conn" presStyleLbl="parChTrans1D2" presStyleIdx="0" presStyleCnt="1"/>
      <dgm:spPr/>
      <dgm:t>
        <a:bodyPr/>
        <a:lstStyle/>
        <a:p>
          <a:endParaRPr lang="en-US"/>
        </a:p>
      </dgm:t>
    </dgm:pt>
    <dgm:pt modelId="{FB866A77-701A-4D04-884A-EAFE387D557A}" type="pres">
      <dgm:prSet presAssocID="{31A024D1-3B50-4795-8134-EFB32D793672}" presName="extraNode" presStyleLbl="node1" presStyleIdx="0" presStyleCnt="5"/>
      <dgm:spPr/>
      <dgm:t>
        <a:bodyPr/>
        <a:lstStyle/>
        <a:p>
          <a:endParaRPr lang="en-US"/>
        </a:p>
      </dgm:t>
    </dgm:pt>
    <dgm:pt modelId="{477F02E6-A9CC-4442-996E-084F52F1C89E}" type="pres">
      <dgm:prSet presAssocID="{31A024D1-3B50-4795-8134-EFB32D793672}" presName="dstNode" presStyleLbl="node1" presStyleIdx="0" presStyleCnt="5"/>
      <dgm:spPr/>
      <dgm:t>
        <a:bodyPr/>
        <a:lstStyle/>
        <a:p>
          <a:endParaRPr lang="en-US"/>
        </a:p>
      </dgm:t>
    </dgm:pt>
    <dgm:pt modelId="{94E68BF7-E31A-40B9-9FAB-D867B83FE73C}" type="pres">
      <dgm:prSet presAssocID="{57A72EF1-D402-4800-8EC0-C15E6565665A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2D54D6-B073-452B-ADDC-2376FE760B23}" type="pres">
      <dgm:prSet presAssocID="{57A72EF1-D402-4800-8EC0-C15E6565665A}" presName="accent_1" presStyleCnt="0"/>
      <dgm:spPr/>
      <dgm:t>
        <a:bodyPr/>
        <a:lstStyle/>
        <a:p>
          <a:endParaRPr lang="en-US"/>
        </a:p>
      </dgm:t>
    </dgm:pt>
    <dgm:pt modelId="{464038BD-E777-4984-9372-06ADB83BE052}" type="pres">
      <dgm:prSet presAssocID="{57A72EF1-D402-4800-8EC0-C15E6565665A}" presName="accentRepeatNode" presStyleLbl="solidFgAcc1" presStyleIdx="0" presStyleCnt="5"/>
      <dgm:spPr/>
      <dgm:t>
        <a:bodyPr/>
        <a:lstStyle/>
        <a:p>
          <a:endParaRPr lang="en-US"/>
        </a:p>
      </dgm:t>
    </dgm:pt>
    <dgm:pt modelId="{F96C8B10-CD1B-47C4-8D38-D208614CA958}" type="pres">
      <dgm:prSet presAssocID="{91DAA0DA-CA39-4775-BB28-1121DE76F0EC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C22BF5-3210-41D5-ACC3-EA4DC9AD5A13}" type="pres">
      <dgm:prSet presAssocID="{91DAA0DA-CA39-4775-BB28-1121DE76F0EC}" presName="accent_2" presStyleCnt="0"/>
      <dgm:spPr/>
      <dgm:t>
        <a:bodyPr/>
        <a:lstStyle/>
        <a:p>
          <a:endParaRPr lang="en-US"/>
        </a:p>
      </dgm:t>
    </dgm:pt>
    <dgm:pt modelId="{06AED068-5CF8-4738-A615-7C13697147DE}" type="pres">
      <dgm:prSet presAssocID="{91DAA0DA-CA39-4775-BB28-1121DE76F0EC}" presName="accentRepeatNode" presStyleLbl="solidFgAcc1" presStyleIdx="1" presStyleCnt="5"/>
      <dgm:spPr/>
      <dgm:t>
        <a:bodyPr/>
        <a:lstStyle/>
        <a:p>
          <a:endParaRPr lang="en-US"/>
        </a:p>
      </dgm:t>
    </dgm:pt>
    <dgm:pt modelId="{AD68DBF3-D67D-4D1E-BC63-B7B992AE6947}" type="pres">
      <dgm:prSet presAssocID="{48FB9A24-1A44-4E11-855D-DCA71E3F8BD8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14CA1E-64B4-479C-B59F-8DD0D8A6BBEF}" type="pres">
      <dgm:prSet presAssocID="{48FB9A24-1A44-4E11-855D-DCA71E3F8BD8}" presName="accent_3" presStyleCnt="0"/>
      <dgm:spPr/>
      <dgm:t>
        <a:bodyPr/>
        <a:lstStyle/>
        <a:p>
          <a:endParaRPr lang="en-US"/>
        </a:p>
      </dgm:t>
    </dgm:pt>
    <dgm:pt modelId="{33D23F5D-E528-4BC7-AC95-E65086C65F2C}" type="pres">
      <dgm:prSet presAssocID="{48FB9A24-1A44-4E11-855D-DCA71E3F8BD8}" presName="accentRepeatNode" presStyleLbl="solidFgAcc1" presStyleIdx="2" presStyleCnt="5"/>
      <dgm:spPr/>
      <dgm:t>
        <a:bodyPr/>
        <a:lstStyle/>
        <a:p>
          <a:endParaRPr lang="en-US"/>
        </a:p>
      </dgm:t>
    </dgm:pt>
    <dgm:pt modelId="{699A4B87-11DC-47F6-BD7E-FF8EA735B9EC}" type="pres">
      <dgm:prSet presAssocID="{B9475D1B-6A81-49F5-AFDE-57B08E23AE7B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F8B289-AA6A-4B48-A18D-0CDD153EEB9D}" type="pres">
      <dgm:prSet presAssocID="{B9475D1B-6A81-49F5-AFDE-57B08E23AE7B}" presName="accent_4" presStyleCnt="0"/>
      <dgm:spPr/>
      <dgm:t>
        <a:bodyPr/>
        <a:lstStyle/>
        <a:p>
          <a:endParaRPr lang="en-US"/>
        </a:p>
      </dgm:t>
    </dgm:pt>
    <dgm:pt modelId="{B5DE71A0-745B-4586-B1A4-3C4C0564A61D}" type="pres">
      <dgm:prSet presAssocID="{B9475D1B-6A81-49F5-AFDE-57B08E23AE7B}" presName="accentRepeatNode" presStyleLbl="solidFgAcc1" presStyleIdx="3" presStyleCnt="5"/>
      <dgm:spPr/>
      <dgm:t>
        <a:bodyPr/>
        <a:lstStyle/>
        <a:p>
          <a:endParaRPr lang="en-US"/>
        </a:p>
      </dgm:t>
    </dgm:pt>
    <dgm:pt modelId="{F875E302-5A1A-4066-BADA-CF3C0ED19BA4}" type="pres">
      <dgm:prSet presAssocID="{50A09EF1-8ED1-4B64-B86A-9FCD0A116FF6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FF6B80-8203-4F3B-8265-FB087FAC3ED4}" type="pres">
      <dgm:prSet presAssocID="{50A09EF1-8ED1-4B64-B86A-9FCD0A116FF6}" presName="accent_5" presStyleCnt="0"/>
      <dgm:spPr/>
      <dgm:t>
        <a:bodyPr/>
        <a:lstStyle/>
        <a:p>
          <a:endParaRPr lang="en-US"/>
        </a:p>
      </dgm:t>
    </dgm:pt>
    <dgm:pt modelId="{1CE607F5-FC54-4A85-9B5D-CC95E25F85ED}" type="pres">
      <dgm:prSet presAssocID="{50A09EF1-8ED1-4B64-B86A-9FCD0A116FF6}" presName="accentRepeatNode" presStyleLbl="solidFgAcc1" presStyleIdx="4" presStyleCnt="5"/>
      <dgm:spPr/>
      <dgm:t>
        <a:bodyPr/>
        <a:lstStyle/>
        <a:p>
          <a:endParaRPr lang="en-US"/>
        </a:p>
      </dgm:t>
    </dgm:pt>
  </dgm:ptLst>
  <dgm:cxnLst>
    <dgm:cxn modelId="{3EA7BDFD-D4D0-4246-B22E-C49E46A23067}" srcId="{31A024D1-3B50-4795-8134-EFB32D793672}" destId="{57A72EF1-D402-4800-8EC0-C15E6565665A}" srcOrd="0" destOrd="0" parTransId="{D34E61DA-4681-4E6B-81EA-928649CA4815}" sibTransId="{3EB7A178-5B5C-43DB-BA0A-11F05EE635F7}"/>
    <dgm:cxn modelId="{AE5C5E95-33D8-44E4-984E-000D2587B327}" srcId="{31A024D1-3B50-4795-8134-EFB32D793672}" destId="{48FB9A24-1A44-4E11-855D-DCA71E3F8BD8}" srcOrd="2" destOrd="0" parTransId="{D0BE081C-07FD-484B-A0EB-B946D0B4C685}" sibTransId="{92B632EB-3B6B-4051-9FE8-E47CBAD86E30}"/>
    <dgm:cxn modelId="{0DC043AD-C1D5-4C2E-BDFA-62B7C8B8A95A}" type="presOf" srcId="{50A09EF1-8ED1-4B64-B86A-9FCD0A116FF6}" destId="{F875E302-5A1A-4066-BADA-CF3C0ED19BA4}" srcOrd="0" destOrd="0" presId="urn:microsoft.com/office/officeart/2008/layout/VerticalCurvedList"/>
    <dgm:cxn modelId="{D47F76EC-90BC-48D3-B09C-B50F8682A8F8}" type="presOf" srcId="{31A024D1-3B50-4795-8134-EFB32D793672}" destId="{AD5690AB-CEC0-4F34-AA2B-1D39155FF735}" srcOrd="0" destOrd="0" presId="urn:microsoft.com/office/officeart/2008/layout/VerticalCurvedList"/>
    <dgm:cxn modelId="{FEFD2E38-3C57-498F-AA2D-D4FD41966A90}" type="presOf" srcId="{57A72EF1-D402-4800-8EC0-C15E6565665A}" destId="{94E68BF7-E31A-40B9-9FAB-D867B83FE73C}" srcOrd="0" destOrd="0" presId="urn:microsoft.com/office/officeart/2008/layout/VerticalCurvedList"/>
    <dgm:cxn modelId="{9FA88577-F97E-4A34-885F-E77679F061E8}" type="presOf" srcId="{3EB7A178-5B5C-43DB-BA0A-11F05EE635F7}" destId="{0C29BF2D-56D0-43A3-A2A3-8F0A40E068FC}" srcOrd="0" destOrd="0" presId="urn:microsoft.com/office/officeart/2008/layout/VerticalCurvedList"/>
    <dgm:cxn modelId="{1B96DB53-EC08-4245-8853-6C7D6AB4B074}" type="presOf" srcId="{B9475D1B-6A81-49F5-AFDE-57B08E23AE7B}" destId="{699A4B87-11DC-47F6-BD7E-FF8EA735B9EC}" srcOrd="0" destOrd="0" presId="urn:microsoft.com/office/officeart/2008/layout/VerticalCurvedList"/>
    <dgm:cxn modelId="{EE6501F1-AAC2-4693-B9B2-FD9925DFFA47}" srcId="{31A024D1-3B50-4795-8134-EFB32D793672}" destId="{B9475D1B-6A81-49F5-AFDE-57B08E23AE7B}" srcOrd="3" destOrd="0" parTransId="{FE7F1633-C67E-46F1-92D7-5C91243ED6BE}" sibTransId="{0AF0477E-4B5E-4B6E-9127-982CBA433E55}"/>
    <dgm:cxn modelId="{995AE847-BACC-4360-992C-BD9CBA2587AA}" type="presOf" srcId="{48FB9A24-1A44-4E11-855D-DCA71E3F8BD8}" destId="{AD68DBF3-D67D-4D1E-BC63-B7B992AE6947}" srcOrd="0" destOrd="0" presId="urn:microsoft.com/office/officeart/2008/layout/VerticalCurvedList"/>
    <dgm:cxn modelId="{CCEF576F-D455-4914-BFDF-557ECFA3142C}" srcId="{31A024D1-3B50-4795-8134-EFB32D793672}" destId="{50A09EF1-8ED1-4B64-B86A-9FCD0A116FF6}" srcOrd="4" destOrd="0" parTransId="{822FD5DF-8D18-4C9F-B666-953246225101}" sibTransId="{057D3E4A-E52B-4AFC-B4F5-FF1F07788BCB}"/>
    <dgm:cxn modelId="{E927296C-C4BD-40F7-A5B2-09783BAD2E4D}" srcId="{31A024D1-3B50-4795-8134-EFB32D793672}" destId="{91DAA0DA-CA39-4775-BB28-1121DE76F0EC}" srcOrd="1" destOrd="0" parTransId="{7CB5185B-B70A-4FC4-8D73-D52C927330E3}" sibTransId="{E08AD023-23E2-48CD-B311-F228AC40F3DE}"/>
    <dgm:cxn modelId="{4EA2DE75-5DCC-4868-A72C-9556B65DEF3C}" type="presOf" srcId="{91DAA0DA-CA39-4775-BB28-1121DE76F0EC}" destId="{F96C8B10-CD1B-47C4-8D38-D208614CA958}" srcOrd="0" destOrd="0" presId="urn:microsoft.com/office/officeart/2008/layout/VerticalCurvedList"/>
    <dgm:cxn modelId="{25244CA7-B475-4A8F-85C8-8860180E86FD}" type="presParOf" srcId="{AD5690AB-CEC0-4F34-AA2B-1D39155FF735}" destId="{FE0DB121-DA0B-43EB-90D0-4A5B6949CB11}" srcOrd="0" destOrd="0" presId="urn:microsoft.com/office/officeart/2008/layout/VerticalCurvedList"/>
    <dgm:cxn modelId="{EA269244-5E98-4897-907A-151E8D1C36D3}" type="presParOf" srcId="{FE0DB121-DA0B-43EB-90D0-4A5B6949CB11}" destId="{8E915F8F-E0D8-43BA-83F9-15A35F8A05FD}" srcOrd="0" destOrd="0" presId="urn:microsoft.com/office/officeart/2008/layout/VerticalCurvedList"/>
    <dgm:cxn modelId="{A5D26F1F-DC81-4038-AB15-814969E7E054}" type="presParOf" srcId="{8E915F8F-E0D8-43BA-83F9-15A35F8A05FD}" destId="{0E1F030C-8D6F-4F37-AB75-1B557998175C}" srcOrd="0" destOrd="0" presId="urn:microsoft.com/office/officeart/2008/layout/VerticalCurvedList"/>
    <dgm:cxn modelId="{D0B7F981-ED90-43DC-B7DC-EF27EA6FC42B}" type="presParOf" srcId="{8E915F8F-E0D8-43BA-83F9-15A35F8A05FD}" destId="{0C29BF2D-56D0-43A3-A2A3-8F0A40E068FC}" srcOrd="1" destOrd="0" presId="urn:microsoft.com/office/officeart/2008/layout/VerticalCurvedList"/>
    <dgm:cxn modelId="{15D537C2-57B4-4A84-BD92-815473FAD9EB}" type="presParOf" srcId="{8E915F8F-E0D8-43BA-83F9-15A35F8A05FD}" destId="{FB866A77-701A-4D04-884A-EAFE387D557A}" srcOrd="2" destOrd="0" presId="urn:microsoft.com/office/officeart/2008/layout/VerticalCurvedList"/>
    <dgm:cxn modelId="{3E232519-1BCD-4247-AE75-33D5ECBE52A9}" type="presParOf" srcId="{8E915F8F-E0D8-43BA-83F9-15A35F8A05FD}" destId="{477F02E6-A9CC-4442-996E-084F52F1C89E}" srcOrd="3" destOrd="0" presId="urn:microsoft.com/office/officeart/2008/layout/VerticalCurvedList"/>
    <dgm:cxn modelId="{16F0A751-B65D-4C5F-93D6-F070A467CE33}" type="presParOf" srcId="{FE0DB121-DA0B-43EB-90D0-4A5B6949CB11}" destId="{94E68BF7-E31A-40B9-9FAB-D867B83FE73C}" srcOrd="1" destOrd="0" presId="urn:microsoft.com/office/officeart/2008/layout/VerticalCurvedList"/>
    <dgm:cxn modelId="{69D97269-BA5B-43A5-9172-1259A9469A9C}" type="presParOf" srcId="{FE0DB121-DA0B-43EB-90D0-4A5B6949CB11}" destId="{7C2D54D6-B073-452B-ADDC-2376FE760B23}" srcOrd="2" destOrd="0" presId="urn:microsoft.com/office/officeart/2008/layout/VerticalCurvedList"/>
    <dgm:cxn modelId="{69206A78-7BDF-45E5-A994-D4950790CAC3}" type="presParOf" srcId="{7C2D54D6-B073-452B-ADDC-2376FE760B23}" destId="{464038BD-E777-4984-9372-06ADB83BE052}" srcOrd="0" destOrd="0" presId="urn:microsoft.com/office/officeart/2008/layout/VerticalCurvedList"/>
    <dgm:cxn modelId="{4F1BD2BF-159B-4976-A13E-D0064C366D49}" type="presParOf" srcId="{FE0DB121-DA0B-43EB-90D0-4A5B6949CB11}" destId="{F96C8B10-CD1B-47C4-8D38-D208614CA958}" srcOrd="3" destOrd="0" presId="urn:microsoft.com/office/officeart/2008/layout/VerticalCurvedList"/>
    <dgm:cxn modelId="{D040A32B-F812-4BBB-85AB-5F07237372BC}" type="presParOf" srcId="{FE0DB121-DA0B-43EB-90D0-4A5B6949CB11}" destId="{11C22BF5-3210-41D5-ACC3-EA4DC9AD5A13}" srcOrd="4" destOrd="0" presId="urn:microsoft.com/office/officeart/2008/layout/VerticalCurvedList"/>
    <dgm:cxn modelId="{7A8876A7-D8FD-4582-8D8D-5CF9E7826B72}" type="presParOf" srcId="{11C22BF5-3210-41D5-ACC3-EA4DC9AD5A13}" destId="{06AED068-5CF8-4738-A615-7C13697147DE}" srcOrd="0" destOrd="0" presId="urn:microsoft.com/office/officeart/2008/layout/VerticalCurvedList"/>
    <dgm:cxn modelId="{C12F7ECD-BD28-4F7C-96BE-B207A82BD733}" type="presParOf" srcId="{FE0DB121-DA0B-43EB-90D0-4A5B6949CB11}" destId="{AD68DBF3-D67D-4D1E-BC63-B7B992AE6947}" srcOrd="5" destOrd="0" presId="urn:microsoft.com/office/officeart/2008/layout/VerticalCurvedList"/>
    <dgm:cxn modelId="{BFAF46D8-131E-48D0-A008-94CABC6B6E5A}" type="presParOf" srcId="{FE0DB121-DA0B-43EB-90D0-4A5B6949CB11}" destId="{6314CA1E-64B4-479C-B59F-8DD0D8A6BBEF}" srcOrd="6" destOrd="0" presId="urn:microsoft.com/office/officeart/2008/layout/VerticalCurvedList"/>
    <dgm:cxn modelId="{7BF4F697-A16E-46F5-B8F2-C3B5BFC6FE8F}" type="presParOf" srcId="{6314CA1E-64B4-479C-B59F-8DD0D8A6BBEF}" destId="{33D23F5D-E528-4BC7-AC95-E65086C65F2C}" srcOrd="0" destOrd="0" presId="urn:microsoft.com/office/officeart/2008/layout/VerticalCurvedList"/>
    <dgm:cxn modelId="{8948149D-0370-4128-9B6F-6ECD8D0ADEA1}" type="presParOf" srcId="{FE0DB121-DA0B-43EB-90D0-4A5B6949CB11}" destId="{699A4B87-11DC-47F6-BD7E-FF8EA735B9EC}" srcOrd="7" destOrd="0" presId="urn:microsoft.com/office/officeart/2008/layout/VerticalCurvedList"/>
    <dgm:cxn modelId="{A73BC5E2-49AC-4F06-946F-D02FAE1BE0B8}" type="presParOf" srcId="{FE0DB121-DA0B-43EB-90D0-4A5B6949CB11}" destId="{B2F8B289-AA6A-4B48-A18D-0CDD153EEB9D}" srcOrd="8" destOrd="0" presId="urn:microsoft.com/office/officeart/2008/layout/VerticalCurvedList"/>
    <dgm:cxn modelId="{DC3A9B4C-245A-4174-BF3B-AA19366F02E0}" type="presParOf" srcId="{B2F8B289-AA6A-4B48-A18D-0CDD153EEB9D}" destId="{B5DE71A0-745B-4586-B1A4-3C4C0564A61D}" srcOrd="0" destOrd="0" presId="urn:microsoft.com/office/officeart/2008/layout/VerticalCurvedList"/>
    <dgm:cxn modelId="{7A86AEAE-71AA-41C5-9C17-4BCBD294677E}" type="presParOf" srcId="{FE0DB121-DA0B-43EB-90D0-4A5B6949CB11}" destId="{F875E302-5A1A-4066-BADA-CF3C0ED19BA4}" srcOrd="9" destOrd="0" presId="urn:microsoft.com/office/officeart/2008/layout/VerticalCurvedList"/>
    <dgm:cxn modelId="{952B2405-1508-4B84-90CC-6AD11B88D1BF}" type="presParOf" srcId="{FE0DB121-DA0B-43EB-90D0-4A5B6949CB11}" destId="{0AFF6B80-8203-4F3B-8265-FB087FAC3ED4}" srcOrd="10" destOrd="0" presId="urn:microsoft.com/office/officeart/2008/layout/VerticalCurvedList"/>
    <dgm:cxn modelId="{CC05DA16-EFF1-4C32-881A-8902F3E98E44}" type="presParOf" srcId="{0AFF6B80-8203-4F3B-8265-FB087FAC3ED4}" destId="{1CE607F5-FC54-4A85-9B5D-CC95E25F85E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29BF2D-56D0-43A3-A2A3-8F0A40E068FC}">
      <dsp:nvSpPr>
        <dsp:cNvPr id="0" name=""/>
        <dsp:cNvSpPr/>
      </dsp:nvSpPr>
      <dsp:spPr>
        <a:xfrm>
          <a:off x="-6203613" y="-949060"/>
          <a:ext cx="7384521" cy="7384521"/>
        </a:xfrm>
        <a:prstGeom prst="blockArc">
          <a:avLst>
            <a:gd name="adj1" fmla="val 18900000"/>
            <a:gd name="adj2" fmla="val 2700000"/>
            <a:gd name="adj3" fmla="val 293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E68BF7-E31A-40B9-9FAB-D867B83FE73C}">
      <dsp:nvSpPr>
        <dsp:cNvPr id="0" name=""/>
        <dsp:cNvSpPr/>
      </dsp:nvSpPr>
      <dsp:spPr>
        <a:xfrm>
          <a:off x="439715" y="288913"/>
          <a:ext cx="8898064" cy="57760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8477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45.2% reported having behavioral/discipline problems in the last school year.</a:t>
          </a:r>
          <a:endParaRPr lang="en-US" sz="1700" kern="1200" dirty="0"/>
        </a:p>
      </dsp:txBody>
      <dsp:txXfrm>
        <a:off x="439715" y="288913"/>
        <a:ext cx="8898064" cy="577608"/>
      </dsp:txXfrm>
    </dsp:sp>
    <dsp:sp modelId="{464038BD-E777-4984-9372-06ADB83BE052}">
      <dsp:nvSpPr>
        <dsp:cNvPr id="0" name=""/>
        <dsp:cNvSpPr/>
      </dsp:nvSpPr>
      <dsp:spPr>
        <a:xfrm>
          <a:off x="78710" y="216712"/>
          <a:ext cx="722010" cy="7220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6C8B10-CD1B-47C4-8D38-D208614CA958}">
      <dsp:nvSpPr>
        <dsp:cNvPr id="0" name=""/>
        <dsp:cNvSpPr/>
      </dsp:nvSpPr>
      <dsp:spPr>
        <a:xfrm>
          <a:off x="914837" y="1155216"/>
          <a:ext cx="8422942" cy="577608"/>
        </a:xfrm>
        <a:prstGeom prst="rect">
          <a:avLst/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8477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Access was reported “Easy” for alcohol (62.7%), marijuana (31.3%) and 13.5% for cocaine, crack and heroin</a:t>
          </a:r>
          <a:endParaRPr lang="en-US" sz="1700" kern="1200" dirty="0"/>
        </a:p>
      </dsp:txBody>
      <dsp:txXfrm>
        <a:off x="914837" y="1155216"/>
        <a:ext cx="8422942" cy="577608"/>
      </dsp:txXfrm>
    </dsp:sp>
    <dsp:sp modelId="{06AED068-5CF8-4738-A615-7C13697147DE}">
      <dsp:nvSpPr>
        <dsp:cNvPr id="0" name=""/>
        <dsp:cNvSpPr/>
      </dsp:nvSpPr>
      <dsp:spPr>
        <a:xfrm>
          <a:off x="553832" y="1083015"/>
          <a:ext cx="722010" cy="7220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470669"/>
              <a:satOff val="-2046"/>
              <a:lumOff val="-7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68DBF3-D67D-4D1E-BC63-B7B992AE6947}">
      <dsp:nvSpPr>
        <dsp:cNvPr id="0" name=""/>
        <dsp:cNvSpPr/>
      </dsp:nvSpPr>
      <dsp:spPr>
        <a:xfrm>
          <a:off x="1132099" y="2021518"/>
          <a:ext cx="8205680" cy="577608"/>
        </a:xfrm>
        <a:prstGeom prst="rect">
          <a:avLst/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8477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Gill Sans MT" pitchFamily="34" charset="0"/>
            </a:rPr>
            <a:t>29.1% have ridden in a car or bike with someone who had drank alcohol.</a:t>
          </a:r>
          <a:endParaRPr lang="en-US" sz="1700" kern="1200" dirty="0"/>
        </a:p>
      </dsp:txBody>
      <dsp:txXfrm>
        <a:off x="1132099" y="2021518"/>
        <a:ext cx="8205680" cy="577608"/>
      </dsp:txXfrm>
    </dsp:sp>
    <dsp:sp modelId="{33D23F5D-E528-4BC7-AC95-E65086C65F2C}">
      <dsp:nvSpPr>
        <dsp:cNvPr id="0" name=""/>
        <dsp:cNvSpPr/>
      </dsp:nvSpPr>
      <dsp:spPr>
        <a:xfrm>
          <a:off x="771094" y="1949317"/>
          <a:ext cx="722010" cy="7220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941338"/>
              <a:satOff val="-4091"/>
              <a:lumOff val="-15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9A4B87-11DC-47F6-BD7E-FF8EA735B9EC}">
      <dsp:nvSpPr>
        <dsp:cNvPr id="0" name=""/>
        <dsp:cNvSpPr/>
      </dsp:nvSpPr>
      <dsp:spPr>
        <a:xfrm>
          <a:off x="1132099" y="2887272"/>
          <a:ext cx="8205680" cy="577608"/>
        </a:xfrm>
        <a:prstGeom prst="rect">
          <a:avLst/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8477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latin typeface="Gill Sans MT" pitchFamily="34" charset="0"/>
            </a:rPr>
            <a:t> </a:t>
          </a:r>
          <a:r>
            <a:rPr lang="en-US" sz="1700" kern="1200" dirty="0" smtClean="0">
              <a:latin typeface="Gill Sans MT" pitchFamily="34" charset="0"/>
            </a:rPr>
            <a:t>12.9% reported having seen a health professional for emotional or behavioral issues. </a:t>
          </a:r>
          <a:endParaRPr lang="en-US" sz="1700" kern="1200" dirty="0"/>
        </a:p>
      </dsp:txBody>
      <dsp:txXfrm>
        <a:off x="1132099" y="2887272"/>
        <a:ext cx="8205680" cy="577608"/>
      </dsp:txXfrm>
    </dsp:sp>
    <dsp:sp modelId="{B5DE71A0-745B-4586-B1A4-3C4C0564A61D}">
      <dsp:nvSpPr>
        <dsp:cNvPr id="0" name=""/>
        <dsp:cNvSpPr/>
      </dsp:nvSpPr>
      <dsp:spPr>
        <a:xfrm>
          <a:off x="771094" y="2815071"/>
          <a:ext cx="722010" cy="7220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412007"/>
              <a:satOff val="-6137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75E302-5A1A-4066-BADA-CF3C0ED19BA4}">
      <dsp:nvSpPr>
        <dsp:cNvPr id="0" name=""/>
        <dsp:cNvSpPr/>
      </dsp:nvSpPr>
      <dsp:spPr>
        <a:xfrm>
          <a:off x="914837" y="3753575"/>
          <a:ext cx="8422942" cy="577608"/>
        </a:xfrm>
        <a:prstGeom prst="rect">
          <a:avLst/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8477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Gill Sans MT" panose="020B0502020104020203" pitchFamily="34" charset="0"/>
            </a:rPr>
            <a:t>2.5% reported having seen a health professional for alcohol or drug issues.  </a:t>
          </a:r>
        </a:p>
      </dsp:txBody>
      <dsp:txXfrm>
        <a:off x="914837" y="3753575"/>
        <a:ext cx="8422942" cy="577608"/>
      </dsp:txXfrm>
    </dsp:sp>
    <dsp:sp modelId="{1CE607F5-FC54-4A85-9B5D-CC95E25F85ED}">
      <dsp:nvSpPr>
        <dsp:cNvPr id="0" name=""/>
        <dsp:cNvSpPr/>
      </dsp:nvSpPr>
      <dsp:spPr>
        <a:xfrm>
          <a:off x="553832" y="3681374"/>
          <a:ext cx="722010" cy="7220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882676"/>
              <a:satOff val="-8182"/>
              <a:lumOff val="-31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AD018B-3989-4608-89D9-4CDE9FCCDD0B}">
      <dsp:nvSpPr>
        <dsp:cNvPr id="0" name=""/>
        <dsp:cNvSpPr/>
      </dsp:nvSpPr>
      <dsp:spPr>
        <a:xfrm>
          <a:off x="439715" y="4619877"/>
          <a:ext cx="8898064" cy="577608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8477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Gill Sans MT" panose="020B0502020104020203" pitchFamily="34" charset="0"/>
            </a:rPr>
            <a:t>Majority of students were 12 years or younger when they first tried most drugs/substances.  </a:t>
          </a:r>
        </a:p>
      </dsp:txBody>
      <dsp:txXfrm>
        <a:off x="439715" y="4619877"/>
        <a:ext cx="8898064" cy="577608"/>
      </dsp:txXfrm>
    </dsp:sp>
    <dsp:sp modelId="{60A59474-D47A-44D5-8BAE-4DC3431824F5}">
      <dsp:nvSpPr>
        <dsp:cNvPr id="0" name=""/>
        <dsp:cNvSpPr/>
      </dsp:nvSpPr>
      <dsp:spPr>
        <a:xfrm>
          <a:off x="139561" y="4524060"/>
          <a:ext cx="722010" cy="7220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7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7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/>
            </a:lvl1pPr>
          </a:lstStyle>
          <a:p>
            <a:fld id="{D6374D27-6B91-4EDE-B76E-780DE8A0554A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54113"/>
            <a:ext cx="5537200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7" tIns="46244" rIns="92487" bIns="462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87" tIns="46244" rIns="92487" bIns="4624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6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6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/>
            </a:lvl1pPr>
          </a:lstStyle>
          <a:p>
            <a:fld id="{27B41404-C1B3-4076-B7A7-102121BE9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41404-C1B3-4076-B7A7-102121BE90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06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u="sng" dirty="0" smtClean="0"/>
              <a:t>New Survey</a:t>
            </a:r>
            <a:r>
              <a:rPr lang="en-US" sz="1400" b="1" u="sng" baseline="0" dirty="0" smtClean="0"/>
              <a:t> Items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u="sng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A</a:t>
            </a:r>
            <a:r>
              <a:rPr lang="en-US" sz="1400" baseline="0" dirty="0" smtClean="0"/>
              <a:t> number of q</a:t>
            </a:r>
            <a:r>
              <a:rPr lang="en-US" sz="1400" dirty="0" smtClean="0"/>
              <a:t>uestions about </a:t>
            </a:r>
            <a:r>
              <a:rPr lang="en-US" sz="1400" dirty="0" err="1" smtClean="0"/>
              <a:t>vaping</a:t>
            </a:r>
            <a:r>
              <a:rPr lang="en-US" sz="1400" dirty="0" smtClean="0"/>
              <a:t> and a more extensive list of synthetic drugs were added.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One question about the amount of cigarettes purchased was added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One</a:t>
            </a:r>
            <a:r>
              <a:rPr lang="en-US" sz="1400" baseline="0" dirty="0" smtClean="0"/>
              <a:t> question added about seeing a health professional because of alcohol use, drug use, emotional problems or behavioral problems. </a:t>
            </a:r>
            <a:endParaRPr lang="en-US" sz="1400" dirty="0" smtClean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41404-C1B3-4076-B7A7-102121BE90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14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u="sng" dirty="0" smtClean="0"/>
              <a:t>Survey</a:t>
            </a:r>
            <a:r>
              <a:rPr lang="en-US" sz="1600" b="1" u="sng" baseline="0" dirty="0" smtClean="0"/>
              <a:t> Administration </a:t>
            </a:r>
          </a:p>
          <a:p>
            <a:r>
              <a:rPr lang="en-US" sz="1600" baseline="0" dirty="0" smtClean="0"/>
              <a:t>Consent: student participation was voluntary- subject to the consent of a parent/ guardian. </a:t>
            </a:r>
          </a:p>
          <a:p>
            <a:endParaRPr lang="en-US" sz="1600" baseline="0" dirty="0" smtClean="0"/>
          </a:p>
          <a:p>
            <a:r>
              <a:rPr lang="en-US" sz="1600" b="1" u="sng" baseline="0" dirty="0" smtClean="0"/>
              <a:t>Pre-Administration</a:t>
            </a:r>
          </a:p>
          <a:p>
            <a:r>
              <a:rPr lang="en-US" sz="1600" baseline="0" dirty="0" smtClean="0"/>
              <a:t>Enrollment numbers collected and established a contact person </a:t>
            </a:r>
          </a:p>
          <a:p>
            <a:r>
              <a:rPr lang="en-US" sz="1600" baseline="0" dirty="0" smtClean="0"/>
              <a:t>Survey materials prepared</a:t>
            </a:r>
          </a:p>
          <a:p>
            <a:r>
              <a:rPr lang="en-US" sz="1600" baseline="0" dirty="0" smtClean="0"/>
              <a:t>Flyers sent out to schools</a:t>
            </a:r>
          </a:p>
          <a:p>
            <a:r>
              <a:rPr lang="en-US" sz="1600" baseline="0" dirty="0" smtClean="0"/>
              <a:t>Delivered survey materials </a:t>
            </a:r>
          </a:p>
          <a:p>
            <a:endParaRPr lang="en-US" sz="1600" baseline="0" dirty="0" smtClean="0"/>
          </a:p>
          <a:p>
            <a:r>
              <a:rPr lang="en-US" sz="1600" b="1" u="sng" baseline="0" dirty="0" smtClean="0"/>
              <a:t>Administration</a:t>
            </a:r>
          </a:p>
          <a:p>
            <a:r>
              <a:rPr lang="en-US" sz="1600" b="0" u="none" baseline="0" dirty="0" smtClean="0"/>
              <a:t>Administered in classrooms under teacher supervision (usually done during advisory/homeroom period). </a:t>
            </a:r>
          </a:p>
          <a:p>
            <a:r>
              <a:rPr lang="en-US" sz="1600" b="0" u="none" baseline="0" dirty="0" smtClean="0"/>
              <a:t>We asked that schools allot 50 minutes for students to take the survey (which is normally a class period). </a:t>
            </a:r>
          </a:p>
          <a:p>
            <a:r>
              <a:rPr lang="en-US" sz="1600" b="0" u="none" baseline="0" dirty="0" smtClean="0"/>
              <a:t>Teachers were given instructions to read out to students</a:t>
            </a:r>
          </a:p>
          <a:p>
            <a:r>
              <a:rPr lang="en-US" sz="1600" b="0" u="none" baseline="0" dirty="0" smtClean="0"/>
              <a:t>Staff from DNDC were sent to each school as an observer (where they assisted with any immediate issues and observed the process).  </a:t>
            </a:r>
          </a:p>
          <a:p>
            <a:r>
              <a:rPr lang="en-US" sz="1600" b="0" u="none" baseline="0" dirty="0" smtClean="0"/>
              <a:t>Survey items were put together and collected to be returned to DNDC </a:t>
            </a:r>
          </a:p>
          <a:p>
            <a:r>
              <a:rPr lang="en-US" sz="1600" baseline="0" dirty="0" smtClean="0"/>
              <a:t>Report Dissemination is hoped to be in March.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41404-C1B3-4076-B7A7-102121BE90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15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41404-C1B3-4076-B7A7-102121BE90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623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smtClean="0"/>
              <a:t>Inter- American Drug Abuse Control Commission known as CICAD</a:t>
            </a:r>
            <a:r>
              <a:rPr lang="en-US" sz="1600" baseline="0" smtClean="0"/>
              <a:t> which the </a:t>
            </a:r>
            <a:r>
              <a:rPr lang="en-US" sz="1600" b="1" u="sng" smtClean="0"/>
              <a:t>ATOD prevalence section.</a:t>
            </a:r>
          </a:p>
          <a:p>
            <a:endParaRPr lang="en-US" sz="1600" smtClean="0"/>
          </a:p>
          <a:p>
            <a:r>
              <a:rPr lang="en-US" sz="1600" smtClean="0"/>
              <a:t>Centre for Substance Abuse Prevention, US Department of Health &amp; Human</a:t>
            </a:r>
            <a:r>
              <a:rPr lang="en-US" sz="1600" baseline="0" smtClean="0"/>
              <a:t> Services: </a:t>
            </a:r>
            <a:r>
              <a:rPr lang="en-US" sz="1600" b="1" u="sng" baseline="0" smtClean="0"/>
              <a:t>Risk &amp; Protective Factors section</a:t>
            </a:r>
            <a:r>
              <a:rPr lang="en-US" sz="1600" baseline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41404-C1B3-4076-B7A7-102121BE90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02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Inter- American Drug Abuse Control Commission known as CICAD</a:t>
            </a:r>
            <a:r>
              <a:rPr lang="en-US" sz="1600" baseline="0" dirty="0" smtClean="0"/>
              <a:t> which the </a:t>
            </a:r>
            <a:r>
              <a:rPr lang="en-US" sz="1600" b="1" u="sng" dirty="0" smtClean="0"/>
              <a:t>ATOD prevalence section.</a:t>
            </a:r>
          </a:p>
          <a:p>
            <a:endParaRPr lang="en-US" sz="1600" dirty="0" smtClean="0"/>
          </a:p>
          <a:p>
            <a:r>
              <a:rPr lang="en-US" sz="1600" dirty="0" smtClean="0"/>
              <a:t>Centre for Substance Abuse Prevention, US Department of Health &amp; Human</a:t>
            </a:r>
            <a:r>
              <a:rPr lang="en-US" sz="1600" baseline="0" dirty="0" smtClean="0"/>
              <a:t> Services: </a:t>
            </a:r>
            <a:r>
              <a:rPr lang="en-US" sz="1600" b="1" u="sng" baseline="0" dirty="0" smtClean="0"/>
              <a:t>Risk &amp; Protective Factors section</a:t>
            </a:r>
            <a:r>
              <a:rPr lang="en-US" sz="1600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41404-C1B3-4076-B7A7-102121BE90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63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Inter- American Drug Abuse Control Commission known as CICAD</a:t>
            </a:r>
            <a:r>
              <a:rPr lang="en-US" sz="1600" baseline="0" dirty="0" smtClean="0"/>
              <a:t> which the </a:t>
            </a:r>
            <a:r>
              <a:rPr lang="en-US" sz="1600" b="1" u="sng" dirty="0" smtClean="0"/>
              <a:t>ATOD prevalence section.</a:t>
            </a:r>
          </a:p>
          <a:p>
            <a:endParaRPr lang="en-US" sz="1600" dirty="0" smtClean="0"/>
          </a:p>
          <a:p>
            <a:r>
              <a:rPr lang="en-US" sz="1600" dirty="0" smtClean="0"/>
              <a:t>Centre for Substance Abuse Prevention, US Department of Health &amp; Human</a:t>
            </a:r>
            <a:r>
              <a:rPr lang="en-US" sz="1600" baseline="0" dirty="0" smtClean="0"/>
              <a:t> Services: </a:t>
            </a:r>
            <a:r>
              <a:rPr lang="en-US" sz="1600" b="1" u="sng" baseline="0" dirty="0" smtClean="0"/>
              <a:t>Risk &amp; Protective Factors section</a:t>
            </a:r>
            <a:r>
              <a:rPr lang="en-US" sz="1600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41404-C1B3-4076-B7A7-102121BE90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660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41404-C1B3-4076-B7A7-102121BE90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369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41404-C1B3-4076-B7A7-102121BE908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1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latin typeface="Gill Sans MT" pitchFamily="34" charset="0"/>
              </a:rPr>
              <a:t>Surveys provide another category of data collected by the </a:t>
            </a:r>
            <a:r>
              <a:rPr lang="en-US" sz="1600" dirty="0" err="1" smtClean="0">
                <a:latin typeface="Gill Sans MT" pitchFamily="34" charset="0"/>
              </a:rPr>
              <a:t>BerDIN</a:t>
            </a:r>
            <a:r>
              <a:rPr lang="en-US" sz="1600" dirty="0" smtClean="0">
                <a:latin typeface="Gill Sans MT" pitchFamily="34" charset="0"/>
              </a:rPr>
              <a:t>. Use to describe a situation in a population at a given point in time.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600" dirty="0" smtClean="0">
              <a:latin typeface="Gill Sans MT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latin typeface="Gill Sans MT" pitchFamily="34" charset="0"/>
              </a:rPr>
              <a:t>Funded by DNDC’s Research Unit budget.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 smtClean="0">
              <a:latin typeface="Gill Sans MT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latin typeface="Gill Sans MT" pitchFamily="34" charset="0"/>
              </a:rPr>
              <a:t>Spearhead by DNDC’s Research Unit staff.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 smtClean="0">
              <a:latin typeface="Gill Sans MT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latin typeface="Gill Sans MT" pitchFamily="34" charset="0"/>
              </a:rPr>
              <a:t>Collaborate with international</a:t>
            </a:r>
            <a:r>
              <a:rPr lang="en-US" sz="1600" baseline="0" dirty="0" smtClean="0">
                <a:latin typeface="Gill Sans MT" pitchFamily="34" charset="0"/>
              </a:rPr>
              <a:t> agencies and </a:t>
            </a:r>
            <a:r>
              <a:rPr lang="en-US" sz="1600" dirty="0" smtClean="0">
                <a:latin typeface="Gill Sans MT" pitchFamily="34" charset="0"/>
              </a:rPr>
              <a:t>other departments/ministries, e.g., corrections, education, child and family services.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 smtClean="0">
              <a:latin typeface="Gill Sans MT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latin typeface="Gill Sans MT" pitchFamily="34" charset="0"/>
              </a:rPr>
              <a:t>Use international </a:t>
            </a:r>
            <a:r>
              <a:rPr lang="en-US" sz="1600" dirty="0" err="1" smtClean="0">
                <a:latin typeface="Gill Sans MT" pitchFamily="34" charset="0"/>
              </a:rPr>
              <a:t>standardised</a:t>
            </a:r>
            <a:r>
              <a:rPr lang="en-US" sz="1600" dirty="0" smtClean="0">
                <a:latin typeface="Gill Sans MT" pitchFamily="34" charset="0"/>
              </a:rPr>
              <a:t> protocols and methodologies/best-practice approaches.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 smtClean="0">
              <a:latin typeface="Gill Sans MT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41404-C1B3-4076-B7A7-102121BE9081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676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Survey</a:t>
            </a:r>
            <a:r>
              <a:rPr lang="en-US" sz="1600" baseline="0" dirty="0" smtClean="0"/>
              <a:t> conducted by Total Research Associates </a:t>
            </a:r>
          </a:p>
          <a:p>
            <a:endParaRPr lang="en-US" sz="1600" baseline="0" dirty="0" smtClean="0"/>
          </a:p>
          <a:p>
            <a:r>
              <a:rPr lang="en-US" sz="1600" b="1" u="sng" baseline="0" dirty="0" smtClean="0"/>
              <a:t>Safety in Neighborhood </a:t>
            </a:r>
          </a:p>
          <a:p>
            <a:r>
              <a:rPr lang="en-US" sz="1600" baseline="0" dirty="0" smtClean="0"/>
              <a:t>98% reported feeling safe </a:t>
            </a:r>
          </a:p>
          <a:p>
            <a:r>
              <a:rPr lang="en-US" sz="1600" baseline="0" dirty="0" smtClean="0"/>
              <a:t>which is consistent with previous results where residents felt generally safe or safer than 6 months ago. </a:t>
            </a:r>
          </a:p>
          <a:p>
            <a:endParaRPr lang="en-US" sz="1600" baseline="0" dirty="0" smtClean="0"/>
          </a:p>
          <a:p>
            <a:r>
              <a:rPr lang="en-US" sz="1600" b="1" u="sng" baseline="0" dirty="0" smtClean="0"/>
              <a:t>Crime</a:t>
            </a:r>
          </a:p>
          <a:p>
            <a:r>
              <a:rPr lang="en-US" sz="1600" baseline="0" dirty="0" smtClean="0"/>
              <a:t>Breaking and entering to steal personal property (31%) and a theft (auto or personal property) having occurred (30%) were reported as the crimes that people had knowledge of occurring in their neighborhood. </a:t>
            </a:r>
          </a:p>
          <a:p>
            <a:endParaRPr lang="en-US" sz="1600" baseline="0" dirty="0" smtClean="0"/>
          </a:p>
          <a:p>
            <a:r>
              <a:rPr lang="en-US" sz="1600" b="1" u="sng" dirty="0" smtClean="0"/>
              <a:t>Health</a:t>
            </a:r>
          </a:p>
          <a:p>
            <a:r>
              <a:rPr lang="en-US" sz="1600" dirty="0" smtClean="0"/>
              <a:t>94% felt that they were</a:t>
            </a:r>
            <a:r>
              <a:rPr lang="en-US" sz="1600" baseline="0" dirty="0" smtClean="0"/>
              <a:t> </a:t>
            </a:r>
            <a:r>
              <a:rPr lang="en-US" sz="1600" dirty="0" smtClean="0"/>
              <a:t>in good physical and mental health.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41404-C1B3-4076-B7A7-102121BE90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89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In 2018, 39 people sought substance abuse treatment (33 men and 6 females)</a:t>
            </a:r>
          </a:p>
          <a:p>
            <a:endParaRPr lang="en-US" sz="1600" dirty="0" smtClean="0"/>
          </a:p>
          <a:p>
            <a:r>
              <a:rPr lang="en-US" sz="1600" dirty="0" smtClean="0"/>
              <a:t>Most (15) were clients of the Salvation</a:t>
            </a:r>
            <a:r>
              <a:rPr lang="en-US" sz="1600" baseline="0" dirty="0" smtClean="0"/>
              <a:t> Army </a:t>
            </a:r>
            <a:r>
              <a:rPr lang="en-US" sz="1600" baseline="0" dirty="0" err="1" smtClean="0"/>
              <a:t>Harbour</a:t>
            </a:r>
            <a:r>
              <a:rPr lang="en-US" sz="1600" baseline="0" dirty="0" smtClean="0"/>
              <a:t> Light Programme</a:t>
            </a:r>
          </a:p>
          <a:p>
            <a:endParaRPr lang="en-US" sz="1600" baseline="0" dirty="0" smtClean="0"/>
          </a:p>
          <a:p>
            <a:r>
              <a:rPr lang="en-US" sz="1600" baseline="0" dirty="0" smtClean="0"/>
              <a:t>People requiring treatment ranged from 22 to 69 years old and most were likely to self-refer (58%). </a:t>
            </a:r>
          </a:p>
          <a:p>
            <a:endParaRPr lang="en-US" sz="1600" baseline="0" dirty="0" smtClean="0"/>
          </a:p>
          <a:p>
            <a:r>
              <a:rPr lang="en-US" sz="1600" baseline="0" dirty="0" smtClean="0"/>
              <a:t>The primary drug of impact that people sought treatment for was crack (32%)</a:t>
            </a:r>
          </a:p>
          <a:p>
            <a:endParaRPr lang="en-US" sz="1600" baseline="0" dirty="0" smtClean="0"/>
          </a:p>
          <a:p>
            <a:r>
              <a:rPr lang="en-US" sz="1600" baseline="0" dirty="0" smtClean="0"/>
              <a:t>More than half (60%) of the population stated that they made money by selling drugs or being involved in the transportation of drugs. 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41404-C1B3-4076-B7A7-102121BE90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08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41404-C1B3-4076-B7A7-102121BE90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16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41404-C1B3-4076-B7A7-102121BE90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77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41404-C1B3-4076-B7A7-102121BE90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699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Inter- American Drug Abuse Control Commission known as CICAD</a:t>
            </a:r>
            <a:r>
              <a:rPr lang="en-US" sz="1600" baseline="0" dirty="0" smtClean="0"/>
              <a:t> which the </a:t>
            </a:r>
            <a:r>
              <a:rPr lang="en-US" sz="1600" b="1" u="sng" dirty="0" smtClean="0"/>
              <a:t>ATOD prevalence section.</a:t>
            </a:r>
          </a:p>
          <a:p>
            <a:endParaRPr lang="en-US" sz="1600" dirty="0" smtClean="0"/>
          </a:p>
          <a:p>
            <a:r>
              <a:rPr lang="en-US" sz="1600" dirty="0" smtClean="0"/>
              <a:t>Centre for Substance Abuse Prevention, US Department of Health &amp; Human</a:t>
            </a:r>
            <a:r>
              <a:rPr lang="en-US" sz="1600" baseline="0" dirty="0" smtClean="0"/>
              <a:t> Services: </a:t>
            </a:r>
            <a:r>
              <a:rPr lang="en-US" sz="1600" b="1" u="sng" baseline="0" dirty="0" smtClean="0"/>
              <a:t>Risk &amp; Protective Factors section</a:t>
            </a:r>
            <a:r>
              <a:rPr lang="en-US" sz="1600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41404-C1B3-4076-B7A7-102121BE90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84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Inter- American Drug Abuse Control Commission known as CICAD</a:t>
            </a:r>
            <a:r>
              <a:rPr lang="en-US" sz="1600" baseline="0" dirty="0" smtClean="0"/>
              <a:t> which the </a:t>
            </a:r>
            <a:r>
              <a:rPr lang="en-US" sz="1600" b="1" u="sng" dirty="0" smtClean="0"/>
              <a:t>ATOD prevalence section.</a:t>
            </a:r>
          </a:p>
          <a:p>
            <a:endParaRPr lang="en-US" sz="1600" dirty="0" smtClean="0"/>
          </a:p>
          <a:p>
            <a:r>
              <a:rPr lang="en-US" sz="1600" dirty="0" smtClean="0"/>
              <a:t>Centre for Substance Abuse Prevention, US Department of Health &amp; Human</a:t>
            </a:r>
            <a:r>
              <a:rPr lang="en-US" sz="1600" baseline="0" dirty="0" smtClean="0"/>
              <a:t> Services: </a:t>
            </a:r>
            <a:r>
              <a:rPr lang="en-US" sz="1600" b="1" u="sng" baseline="0" dirty="0" smtClean="0"/>
              <a:t>Risk &amp; Protective Factors section</a:t>
            </a:r>
            <a:r>
              <a:rPr lang="en-US" sz="1600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41404-C1B3-4076-B7A7-102121BE90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50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E5D16-2861-4DDF-ABD3-F9014C5CDF0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29AB-4490-41E0-A7C0-D6921FFC0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28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E5D16-2861-4DDF-ABD3-F9014C5CDF0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29AB-4490-41E0-A7C0-D6921FFC0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75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E5D16-2861-4DDF-ABD3-F9014C5CDF0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29AB-4490-41E0-A7C0-D6921FFC0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47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E5D16-2861-4DDF-ABD3-F9014C5CDF0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29AB-4490-41E0-A7C0-D6921FFC0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23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E5D16-2861-4DDF-ABD3-F9014C5CDF0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29AB-4490-41E0-A7C0-D6921FFC0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95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E5D16-2861-4DDF-ABD3-F9014C5CDF0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29AB-4490-41E0-A7C0-D6921FFC0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16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E5D16-2861-4DDF-ABD3-F9014C5CDF0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29AB-4490-41E0-A7C0-D6921FFC0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E5D16-2861-4DDF-ABD3-F9014C5CDF0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29AB-4490-41E0-A7C0-D6921FFC0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91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E5D16-2861-4DDF-ABD3-F9014C5CDF0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29AB-4490-41E0-A7C0-D6921FFC0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55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E5D16-2861-4DDF-ABD3-F9014C5CDF0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29AB-4490-41E0-A7C0-D6921FFC0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75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E5D16-2861-4DDF-ABD3-F9014C5CDF0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29AB-4490-41E0-A7C0-D6921FFC0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796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E5D16-2861-4DDF-ABD3-F9014C5CDF0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029AB-4490-41E0-A7C0-D6921FFC0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0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-200374"/>
            <a:ext cx="12192000" cy="2057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+mj-ea"/>
                <a:cs typeface="+mj-cs"/>
              </a:rPr>
              <a:t>2023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+mj-ea"/>
                <a:cs typeface="+mj-cs"/>
              </a:rPr>
              <a:t>ANNUAL MEETING OF THE </a:t>
            </a:r>
            <a:b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+mj-ea"/>
                <a:cs typeface="+mj-cs"/>
              </a:rPr>
            </a:b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+mj-ea"/>
                <a:cs typeface="+mj-cs"/>
              </a:rPr>
              <a:t>BERMUDA DRUG INFORMATION NETWORK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3538965" y="2057400"/>
            <a:ext cx="8516010" cy="1314914"/>
          </a:xfrm>
        </p:spPr>
        <p:txBody>
          <a:bodyPr>
            <a:noAutofit/>
          </a:bodyPr>
          <a:lstStyle/>
          <a:p>
            <a:pPr algn="r"/>
            <a:r>
              <a:rPr lang="en-US" sz="4400" b="1" dirty="0">
                <a:latin typeface="Gill Sans MT" pitchFamily="34" charset="0"/>
              </a:rPr>
              <a:t/>
            </a:r>
            <a:br>
              <a:rPr lang="en-US" sz="4400" b="1" dirty="0">
                <a:latin typeface="Gill Sans MT" pitchFamily="34" charset="0"/>
              </a:rPr>
            </a:br>
            <a:r>
              <a:rPr lang="en-US" sz="5400" b="1" dirty="0" smtClean="0">
                <a:latin typeface="Gill Sans MT" pitchFamily="34" charset="0"/>
              </a:rPr>
              <a:t>DNDC’s Survey Updates</a:t>
            </a:r>
            <a:endParaRPr lang="en-US" sz="5400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080849" y="3587329"/>
            <a:ext cx="5758226" cy="2566737"/>
          </a:xfrm>
        </p:spPr>
        <p:txBody>
          <a:bodyPr>
            <a:noAutofit/>
          </a:bodyPr>
          <a:lstStyle/>
          <a:p>
            <a:pPr algn="r"/>
            <a:r>
              <a:rPr lang="en-US" sz="2000" b="1" dirty="0" smtClean="0">
                <a:solidFill>
                  <a:srgbClr val="0070C0"/>
                </a:solidFill>
                <a:latin typeface="Gill Sans MT" panose="020B0502020104020203" pitchFamily="34" charset="0"/>
              </a:rPr>
              <a:t>Stephanie Tankard</a:t>
            </a:r>
            <a:endParaRPr lang="en-US" sz="2000" b="1" dirty="0">
              <a:solidFill>
                <a:srgbClr val="0070C0"/>
              </a:solidFill>
              <a:latin typeface="Gill Sans MT" panose="020B0502020104020203" pitchFamily="34" charset="0"/>
            </a:endParaRPr>
          </a:p>
          <a:p>
            <a:pPr algn="r"/>
            <a:r>
              <a:rPr lang="en-US" sz="2000" b="1" i="1" dirty="0" smtClean="0">
                <a:solidFill>
                  <a:srgbClr val="0070C0"/>
                </a:solidFill>
                <a:latin typeface="Gill Sans MT" panose="020B0502020104020203" pitchFamily="34" charset="0"/>
              </a:rPr>
              <a:t>Research Officer</a:t>
            </a:r>
            <a:endParaRPr lang="en-US" sz="2000" b="1" i="1" dirty="0">
              <a:solidFill>
                <a:srgbClr val="0070C0"/>
              </a:solidFill>
              <a:latin typeface="Gill Sans MT" panose="020B0502020104020203" pitchFamily="34" charset="0"/>
            </a:endParaRPr>
          </a:p>
          <a:p>
            <a:pPr algn="r"/>
            <a:r>
              <a:rPr lang="en-US" sz="2000" b="1" i="1" dirty="0" smtClean="0">
                <a:solidFill>
                  <a:srgbClr val="0070C0"/>
                </a:solidFill>
                <a:latin typeface="Gill Sans MT" panose="020B0502020104020203" pitchFamily="34" charset="0"/>
              </a:rPr>
              <a:t>DNDC</a:t>
            </a:r>
            <a:endParaRPr lang="en-US" sz="2000" b="1" i="1" dirty="0">
              <a:solidFill>
                <a:srgbClr val="0070C0"/>
              </a:solidFill>
              <a:latin typeface="Gill Sans MT" panose="020B0502020104020203" pitchFamily="34" charset="0"/>
            </a:endParaRPr>
          </a:p>
          <a:p>
            <a:pPr algn="r"/>
            <a:endParaRPr lang="en-US" sz="1600" b="1" dirty="0">
              <a:latin typeface="Gill Sans MT" panose="020B0502020104020203" pitchFamily="34" charset="0"/>
            </a:endParaRPr>
          </a:p>
          <a:p>
            <a:pPr algn="r"/>
            <a:r>
              <a:rPr lang="en-US" sz="16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BUEI</a:t>
            </a:r>
            <a:endParaRPr lang="en-US" sz="16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r"/>
            <a:r>
              <a:rPr lang="en-US" sz="1600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Tradewinds</a:t>
            </a:r>
            <a:r>
              <a:rPr lang="en-US" sz="16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Auditorium</a:t>
            </a:r>
            <a:endParaRPr lang="en-US" sz="16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r"/>
            <a:r>
              <a:rPr lang="en-US" sz="16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November 3</a:t>
            </a:r>
            <a:r>
              <a:rPr lang="en-US" sz="1600" b="1" baseline="30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rd</a:t>
            </a:r>
            <a:r>
              <a:rPr lang="en-US" sz="16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, 2023</a:t>
            </a:r>
            <a:endParaRPr lang="en-US" sz="1550" b="1" i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92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34821" y="1553618"/>
            <a:ext cx="5115698" cy="512129"/>
            <a:chOff x="3966698" y="162407"/>
            <a:chExt cx="7051908" cy="1279858"/>
          </a:xfrm>
          <a:solidFill>
            <a:schemeClr val="accent5">
              <a:lumMod val="75000"/>
            </a:schemeClr>
          </a:solidFill>
        </p:grpSpPr>
        <p:sp>
          <p:nvSpPr>
            <p:cNvPr id="6" name="Round Same Side Corner Rectangle 5"/>
            <p:cNvSpPr/>
            <p:nvPr/>
          </p:nvSpPr>
          <p:spPr>
            <a:xfrm rot="5400000">
              <a:off x="6852723" y="-2723618"/>
              <a:ext cx="1279858" cy="7051908"/>
            </a:xfrm>
            <a:prstGeom prst="round2SameRect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ound Same Side Corner Rectangle 4"/>
            <p:cNvSpPr/>
            <p:nvPr/>
          </p:nvSpPr>
          <p:spPr>
            <a:xfrm>
              <a:off x="3966698" y="224885"/>
              <a:ext cx="6989430" cy="115490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40005" rIns="80010" bIns="40005" numCol="1" spcCol="1270" anchor="ctr" anchorCtr="0">
              <a:noAutofit/>
            </a:bodyPr>
            <a:lstStyle/>
            <a:p>
              <a:pPr marL="0" lvl="1" algn="l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100" b="1" kern="12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Section 1</a:t>
              </a:r>
              <a:endParaRPr lang="en-US" sz="2100" b="1" kern="1200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34822" y="3734451"/>
            <a:ext cx="5115698" cy="476333"/>
            <a:chOff x="3966698" y="162407"/>
            <a:chExt cx="7051908" cy="1279858"/>
          </a:xfrm>
        </p:grpSpPr>
        <p:sp>
          <p:nvSpPr>
            <p:cNvPr id="11" name="Round Same Side Corner Rectangle 10"/>
            <p:cNvSpPr/>
            <p:nvPr/>
          </p:nvSpPr>
          <p:spPr>
            <a:xfrm rot="5400000">
              <a:off x="6852723" y="-2723618"/>
              <a:ext cx="1279858" cy="7051908"/>
            </a:xfrm>
            <a:prstGeom prst="round2SameRect">
              <a:avLst/>
            </a:prstGeom>
            <a:solidFill>
              <a:schemeClr val="accent5">
                <a:lumMod val="75000"/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 Same Side Corner Rectangle 4"/>
            <p:cNvSpPr/>
            <p:nvPr/>
          </p:nvSpPr>
          <p:spPr>
            <a:xfrm>
              <a:off x="3966698" y="224885"/>
              <a:ext cx="6989430" cy="11549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40005" rIns="80010" bIns="40005" numCol="1" spcCol="1270" anchor="ctr" anchorCtr="0">
              <a:noAutofit/>
            </a:bodyPr>
            <a:lstStyle/>
            <a:p>
              <a:pPr marL="0" lvl="1" algn="l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100" b="1" kern="1200" dirty="0" smtClean="0">
                  <a:solidFill>
                    <a:schemeClr val="bg1"/>
                  </a:solidFill>
                  <a:latin typeface="Gill Sans MT" panose="020B0502020104020203" pitchFamily="34" charset="0"/>
                </a:rPr>
                <a:t>Section 2</a:t>
              </a:r>
              <a:endParaRPr lang="en-US" sz="2100" b="1" kern="1200" dirty="0">
                <a:solidFill>
                  <a:schemeClr val="bg1"/>
                </a:solidFill>
                <a:latin typeface="Gill Sans MT" panose="020B0502020104020203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931516" y="288458"/>
            <a:ext cx="8303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QUESTIONAIRE DESIGN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34821" y="2189024"/>
            <a:ext cx="4768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Adopted from the Inter-American Drug Abuse Control Commission (CICAD) School Survey.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Contains questions on basic demographics and those that measure ATOD consumption. 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803248" y="4380230"/>
            <a:ext cx="47685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Adopted from the Communities That Care Youth Survey.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Contains questions that measure a variety of risk and protective factors. The four main domains for each were: Community, Family, School, and Peer-individual as well as Outcome Measures such as; depression &amp; antisocial behavior. </a:t>
            </a:r>
            <a:endParaRPr lang="en-US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220" y="1578619"/>
            <a:ext cx="3995402" cy="49678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332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3844"/>
            <a:ext cx="12192000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8260" y="266394"/>
            <a:ext cx="8303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DEMOGRAPHIC CHARACTERISTICS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4286" y="1439856"/>
            <a:ext cx="3982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Total Surveys Collected: 2,701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73040" t="24475" r="11149" b="39489"/>
          <a:stretch/>
        </p:blipFill>
        <p:spPr>
          <a:xfrm>
            <a:off x="4226627" y="1433670"/>
            <a:ext cx="4995954" cy="32025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0" y="2564784"/>
            <a:ext cx="1126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17 </a:t>
            </a:r>
          </a:p>
          <a:p>
            <a:pPr algn="ctr"/>
            <a:r>
              <a:rPr lang="en-US" sz="2000" b="1" dirty="0" smtClean="0"/>
              <a:t>schools</a:t>
            </a:r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75743" t="23994" r="15608" b="47898"/>
          <a:stretch/>
        </p:blipFill>
        <p:spPr>
          <a:xfrm>
            <a:off x="317714" y="1901521"/>
            <a:ext cx="1054443" cy="963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75946" t="27357" r="14189" b="42613"/>
          <a:stretch/>
        </p:blipFill>
        <p:spPr>
          <a:xfrm>
            <a:off x="295539" y="2899717"/>
            <a:ext cx="1202724" cy="10297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91635" y="2077920"/>
            <a:ext cx="1452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Online: 2,020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443352" y="3173922"/>
            <a:ext cx="1452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Paper: 681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739291" y="4032564"/>
            <a:ext cx="1452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Males: 977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896302" y="1347522"/>
            <a:ext cx="1452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Females</a:t>
            </a:r>
            <a:r>
              <a:rPr lang="en-US" dirty="0" smtClean="0"/>
              <a:t>: </a:t>
            </a:r>
            <a:r>
              <a:rPr lang="en-US" b="1" dirty="0" smtClean="0"/>
              <a:t>1,043</a:t>
            </a:r>
            <a:endParaRPr lang="en-US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76419" t="33123" r="15000" b="32282"/>
          <a:stretch/>
        </p:blipFill>
        <p:spPr>
          <a:xfrm>
            <a:off x="9854665" y="1950931"/>
            <a:ext cx="1901690" cy="215624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35456" y="4179723"/>
            <a:ext cx="1792847" cy="224676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Grade Level:</a:t>
            </a:r>
          </a:p>
          <a:p>
            <a:r>
              <a:rPr lang="en-US" sz="2000" b="1" dirty="0" smtClean="0"/>
              <a:t>M2: 377</a:t>
            </a:r>
          </a:p>
          <a:p>
            <a:r>
              <a:rPr lang="en-US" sz="2000" b="1" dirty="0" smtClean="0"/>
              <a:t>M3: 311</a:t>
            </a:r>
          </a:p>
          <a:p>
            <a:r>
              <a:rPr lang="en-US" sz="2000" b="1" dirty="0" smtClean="0"/>
              <a:t>S1: 393</a:t>
            </a:r>
          </a:p>
          <a:p>
            <a:r>
              <a:rPr lang="en-US" sz="2000" b="1" dirty="0" smtClean="0"/>
              <a:t>S2: 335</a:t>
            </a:r>
          </a:p>
          <a:p>
            <a:r>
              <a:rPr lang="en-US" sz="2000" b="1" dirty="0" smtClean="0"/>
              <a:t>S3: 345</a:t>
            </a:r>
          </a:p>
          <a:p>
            <a:r>
              <a:rPr lang="en-US" sz="2000" b="1" dirty="0" smtClean="0"/>
              <a:t>S4: 259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775555" y="4107178"/>
            <a:ext cx="2205381" cy="255454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Race:</a:t>
            </a:r>
          </a:p>
          <a:p>
            <a:r>
              <a:rPr lang="en-US" sz="2000" b="1" dirty="0" smtClean="0"/>
              <a:t>Black: 740</a:t>
            </a:r>
          </a:p>
          <a:p>
            <a:r>
              <a:rPr lang="en-US" sz="2000" b="1" dirty="0" smtClean="0"/>
              <a:t>White: 760 </a:t>
            </a:r>
          </a:p>
          <a:p>
            <a:r>
              <a:rPr lang="en-US" sz="2000" b="1" dirty="0" smtClean="0"/>
              <a:t>Asian: 54</a:t>
            </a:r>
          </a:p>
          <a:p>
            <a:r>
              <a:rPr lang="en-US" sz="2000" b="1" dirty="0" smtClean="0"/>
              <a:t>Hispanic/Latino: 45</a:t>
            </a:r>
          </a:p>
          <a:p>
            <a:r>
              <a:rPr lang="en-US" sz="2000" b="1" dirty="0" smtClean="0"/>
              <a:t>Mixed: 400</a:t>
            </a:r>
          </a:p>
          <a:p>
            <a:r>
              <a:rPr lang="en-US" sz="2000" b="1" dirty="0" smtClean="0"/>
              <a:t>Other: 61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5902" y="6532545"/>
            <a:ext cx="3105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*preliminary data based on ¾ of the respondents.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0869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79" y="15983"/>
            <a:ext cx="12192000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94060" y="1848232"/>
            <a:ext cx="9015813" cy="4655118"/>
          </a:xfrm>
          <a:prstGeom prst="rect">
            <a:avLst/>
          </a:prstGeom>
          <a:scene3d>
            <a:camera prst="orthographicFront"/>
            <a:lightRig rig="flat" dir="t"/>
          </a:scene3d>
          <a:sp3d z="-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>
                <a:tab pos="8693150" algn="l"/>
              </a:tabLst>
            </a:pPr>
            <a:endParaRPr lang="en-US" sz="2800" b="0" u="none" kern="12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94060" y="291479"/>
            <a:ext cx="96190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2023 NATIONAL SCHOOL SURVEY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1673" y="1421534"/>
            <a:ext cx="11783226" cy="5050766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 algn="just">
              <a:lnSpc>
                <a:spcPct val="120000"/>
              </a:lnSpc>
              <a:spcAft>
                <a:spcPts val="600"/>
              </a:spcAft>
              <a:buNone/>
            </a:pPr>
            <a:endParaRPr lang="en-US" sz="1800" dirty="0" smtClean="0"/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xmlns="" id="{21E9F734-9B69-4A3F-AA8B-864B98CB9C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2086323"/>
              </p:ext>
            </p:extLst>
          </p:nvPr>
        </p:nvGraphicFramePr>
        <p:xfrm>
          <a:off x="2414618" y="1371601"/>
          <a:ext cx="9415432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608370" y="1561525"/>
            <a:ext cx="527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00275" y="2438263"/>
            <a:ext cx="51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32705" y="3302622"/>
            <a:ext cx="427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89976" y="4147824"/>
            <a:ext cx="51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00275" y="5024100"/>
            <a:ext cx="51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94060" y="5857385"/>
            <a:ext cx="51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75878" t="33603" r="15203" b="33724"/>
          <a:stretch/>
        </p:blipFill>
        <p:spPr>
          <a:xfrm>
            <a:off x="378989" y="2473352"/>
            <a:ext cx="2312287" cy="2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4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94060" y="1848232"/>
            <a:ext cx="9015813" cy="4655118"/>
          </a:xfrm>
          <a:prstGeom prst="rect">
            <a:avLst/>
          </a:prstGeom>
          <a:scene3d>
            <a:camera prst="orthographicFront"/>
            <a:lightRig rig="flat" dir="t"/>
          </a:scene3d>
          <a:sp3d z="-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>
                <a:tab pos="8693150" algn="l"/>
              </a:tabLst>
            </a:pPr>
            <a:endParaRPr lang="en-US" sz="2800" b="0" u="none" kern="12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67709" y="15983"/>
            <a:ext cx="96190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2023-2024 DRUG ABUSE MONITORING SURVEY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1673" y="1421534"/>
            <a:ext cx="11783226" cy="5050766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1800" dirty="0" smtClean="0"/>
              <a:t>Drug Abuse Monitoring Survey is being conducted from May 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, 2023 to April 30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, 2024. Collaboration with Department of Corrections  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1800" dirty="0" smtClean="0"/>
              <a:t>Purpose: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Surveillance of drug use among high risk populations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Severity of substance use: drug of choice and length of use (those who require substance abuse treatment)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Gauge drug consumption and criminality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Highlights types of crimes committed by substances users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1800" dirty="0" smtClean="0"/>
              <a:t>Population: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Inmate population at Westgate and </a:t>
            </a:r>
            <a:r>
              <a:rPr lang="en-US" sz="1800" dirty="0" err="1" smtClean="0"/>
              <a:t>Co-ED</a:t>
            </a:r>
            <a:r>
              <a:rPr lang="en-US" sz="1800" dirty="0" smtClean="0"/>
              <a:t> facilities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Surveys are voluntary (Refusal:5 and Released before taking survey:4)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Urine screens test for 12 substances (new: morphine) 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1800" dirty="0" smtClean="0"/>
              <a:t>Administered every 4 years</a:t>
            </a:r>
            <a:r>
              <a:rPr lang="en-US" sz="1800" dirty="0"/>
              <a:t>. (last completed in 2017)</a:t>
            </a:r>
          </a:p>
          <a:p>
            <a:pPr marL="118872" indent="0" algn="just">
              <a:lnSpc>
                <a:spcPct val="120000"/>
              </a:lnSpc>
              <a:spcAft>
                <a:spcPts val="600"/>
              </a:spcAft>
              <a:buNone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17801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94060" y="1848232"/>
            <a:ext cx="9015813" cy="4655118"/>
          </a:xfrm>
          <a:prstGeom prst="rect">
            <a:avLst/>
          </a:prstGeom>
          <a:scene3d>
            <a:camera prst="orthographicFront"/>
            <a:lightRig rig="flat" dir="t"/>
          </a:scene3d>
          <a:sp3d z="-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>
                <a:tab pos="8693150" algn="l"/>
              </a:tabLst>
            </a:pPr>
            <a:endParaRPr lang="en-US" sz="2800" b="0" u="none" kern="12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67709" y="15983"/>
            <a:ext cx="96190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2023-2024 DRUG ABUSE MONITORING SURVEY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1673" y="1421534"/>
            <a:ext cx="11783226" cy="5050766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 algn="just">
              <a:lnSpc>
                <a:spcPct val="120000"/>
              </a:lnSpc>
              <a:spcAft>
                <a:spcPts val="600"/>
              </a:spcAft>
              <a:buNone/>
            </a:pPr>
            <a:endParaRPr lang="en-US" sz="1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7708" t="35464" r="32396" b="16296"/>
          <a:stretch/>
        </p:blipFill>
        <p:spPr>
          <a:xfrm>
            <a:off x="1289627" y="1919095"/>
            <a:ext cx="9124950" cy="4962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1810" y="1373711"/>
            <a:ext cx="8542771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DATA COLLECTION PROCESS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712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6" y="0"/>
            <a:ext cx="12192000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94060" y="1848232"/>
            <a:ext cx="9015813" cy="4655118"/>
          </a:xfrm>
          <a:prstGeom prst="rect">
            <a:avLst/>
          </a:prstGeom>
          <a:scene3d>
            <a:camera prst="orthographicFront"/>
            <a:lightRig rig="flat" dir="t"/>
          </a:scene3d>
          <a:sp3d z="-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>
                <a:tab pos="8693150" algn="l"/>
              </a:tabLst>
            </a:pPr>
            <a:endParaRPr lang="en-US" sz="2800" b="0" u="none" kern="12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31320" y="248361"/>
            <a:ext cx="96190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DEMOGRAPHIC CHARATERISTICS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1673" y="1421534"/>
            <a:ext cx="11783226" cy="5050766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1800" dirty="0" smtClean="0"/>
              <a:t>A survey is completed by the interviewer and a urine drug screen is completed by the nursing staff.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21267" y="4598634"/>
            <a:ext cx="572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2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86182" y="4598634"/>
            <a:ext cx="714281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45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" t="39977" r="56219" b="29915"/>
          <a:stretch/>
        </p:blipFill>
        <p:spPr>
          <a:xfrm>
            <a:off x="3128580" y="2660724"/>
            <a:ext cx="2148203" cy="20676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" t="71562" r="29646" b="7565"/>
          <a:stretch/>
        </p:blipFill>
        <p:spPr>
          <a:xfrm>
            <a:off x="9251565" y="2822619"/>
            <a:ext cx="3109139" cy="13799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23371" y="2138699"/>
            <a:ext cx="1054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Age: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0022197" y="2173753"/>
            <a:ext cx="198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Country of Birth:</a:t>
            </a:r>
            <a:endParaRPr lang="en-US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7" t="6486" r="51867" b="69610"/>
          <a:stretch/>
        </p:blipFill>
        <p:spPr>
          <a:xfrm>
            <a:off x="6122671" y="2508031"/>
            <a:ext cx="2700053" cy="197335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167902" y="2173753"/>
            <a:ext cx="1022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Race:</a:t>
            </a:r>
            <a:endParaRPr lang="en-US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6" t="36543" r="17132" b="38670"/>
          <a:stretch/>
        </p:blipFill>
        <p:spPr>
          <a:xfrm>
            <a:off x="381577" y="2508031"/>
            <a:ext cx="2391198" cy="237308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31670" y="2179698"/>
            <a:ext cx="2544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Total Inmates: 47*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56715" y="4742616"/>
            <a:ext cx="2122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*completed questionnaires</a:t>
            </a:r>
            <a:endParaRPr lang="en-US" sz="1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32424" y="4918633"/>
            <a:ext cx="2122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Note: 64 total records (17 just urine screens)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11212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79" y="15983"/>
            <a:ext cx="12192000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94060" y="1848232"/>
            <a:ext cx="9015813" cy="4655118"/>
          </a:xfrm>
          <a:prstGeom prst="rect">
            <a:avLst/>
          </a:prstGeom>
          <a:scene3d>
            <a:camera prst="orthographicFront"/>
            <a:lightRig rig="flat" dir="t"/>
          </a:scene3d>
          <a:sp3d z="-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>
                <a:tab pos="8693150" algn="l"/>
              </a:tabLst>
            </a:pPr>
            <a:endParaRPr lang="en-US" sz="2800" b="0" u="none" kern="12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67709" y="15983"/>
            <a:ext cx="96190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2023-2024 DRUG ABUSE MONITORING SURVEY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1673" y="1421534"/>
            <a:ext cx="11783226" cy="5050766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 algn="just">
              <a:lnSpc>
                <a:spcPct val="120000"/>
              </a:lnSpc>
              <a:spcAft>
                <a:spcPts val="600"/>
              </a:spcAft>
              <a:buNone/>
            </a:pPr>
            <a:endParaRPr lang="en-US" sz="1800" dirty="0" smtClean="0"/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xmlns="" id="{21E9F734-9B69-4A3F-AA8B-864B98CB9C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7250708"/>
              </p:ext>
            </p:extLst>
          </p:nvPr>
        </p:nvGraphicFramePr>
        <p:xfrm>
          <a:off x="2414618" y="1371601"/>
          <a:ext cx="9415432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684811" y="1672306"/>
            <a:ext cx="527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79035" y="2708156"/>
            <a:ext cx="51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7222" y="3736180"/>
            <a:ext cx="427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9035" y="4776897"/>
            <a:ext cx="51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4699" y="5764414"/>
            <a:ext cx="527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5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63311" t="18710" r="25609" b="41962"/>
          <a:stretch/>
        </p:blipFill>
        <p:spPr>
          <a:xfrm>
            <a:off x="39851" y="2443680"/>
            <a:ext cx="2787011" cy="27820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45145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931887" y="182563"/>
            <a:ext cx="8678392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ct val="20000"/>
              </a:spcBef>
              <a:defRPr/>
            </a:pPr>
            <a:r>
              <a:rPr lang="en-US" b="1" i="1" dirty="0">
                <a:solidFill>
                  <a:schemeClr val="bg1"/>
                </a:solidFill>
                <a:latin typeface="Gill Sans MT" pitchFamily="34" charset="0"/>
              </a:rPr>
              <a:t>Thank You!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6375" y="1628774"/>
            <a:ext cx="10995075" cy="44167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ctr" defTabSz="457200">
              <a:spcBef>
                <a:spcPct val="20000"/>
              </a:spcBef>
              <a:defRPr/>
            </a:pPr>
            <a:endParaRPr lang="en-US" sz="4300" dirty="0">
              <a:solidFill>
                <a:prstClr val="white">
                  <a:tint val="75000"/>
                </a:prstClr>
              </a:solidFill>
              <a:latin typeface="Gill Sans MT" pitchFamily="34" charset="0"/>
            </a:endParaRPr>
          </a:p>
          <a:p>
            <a:pPr algn="r" defTabSz="457200">
              <a:spcBef>
                <a:spcPct val="20000"/>
              </a:spcBef>
              <a:defRPr/>
            </a:pPr>
            <a:r>
              <a:rPr lang="en-US" sz="7000" dirty="0">
                <a:solidFill>
                  <a:srgbClr val="92D050"/>
                </a:solidFill>
                <a:latin typeface="Gill Sans MT" pitchFamily="34" charset="0"/>
              </a:rPr>
              <a:t>		</a:t>
            </a:r>
            <a:r>
              <a:rPr lang="en-US" sz="7000" b="1" dirty="0" smtClean="0">
                <a:solidFill>
                  <a:srgbClr val="00B0F0"/>
                </a:solidFill>
                <a:latin typeface="Gill Sans MT" pitchFamily="34" charset="0"/>
              </a:rPr>
              <a:t>Questions</a:t>
            </a:r>
            <a:endParaRPr lang="en-US" sz="3200" dirty="0">
              <a:solidFill>
                <a:srgbClr val="00B0F0"/>
              </a:solidFill>
              <a:latin typeface="Gill Sans MT" pitchFamily="34" charset="0"/>
            </a:endParaRPr>
          </a:p>
          <a:p>
            <a:pPr algn="r" defTabSz="457200">
              <a:spcBef>
                <a:spcPct val="20000"/>
              </a:spcBef>
              <a:defRPr/>
            </a:pPr>
            <a:endParaRPr lang="en-US" sz="3200" dirty="0">
              <a:latin typeface="Gill Sans MT" pitchFamily="34" charset="0"/>
            </a:endParaRPr>
          </a:p>
          <a:p>
            <a:pPr algn="r" defTabSz="457200">
              <a:spcBef>
                <a:spcPct val="20000"/>
              </a:spcBef>
              <a:defRPr/>
            </a:pPr>
            <a:endParaRPr lang="en-US" sz="3200" dirty="0">
              <a:latin typeface="Gill Sans MT" pitchFamily="34" charset="0"/>
            </a:endParaRPr>
          </a:p>
          <a:p>
            <a:pPr algn="r" defTabSz="457200">
              <a:spcBef>
                <a:spcPct val="20000"/>
              </a:spcBef>
              <a:defRPr/>
            </a:pPr>
            <a:endParaRPr lang="en-US" sz="2400" b="1" dirty="0">
              <a:latin typeface="Gill Sans MT" pitchFamily="34" charset="0"/>
            </a:endParaRPr>
          </a:p>
          <a:p>
            <a:pPr algn="r" defTabSz="457200">
              <a:spcBef>
                <a:spcPct val="20000"/>
              </a:spcBef>
              <a:defRPr/>
            </a:pPr>
            <a:endParaRPr lang="en-US" sz="2400" b="1" dirty="0">
              <a:latin typeface="Gill Sans MT" pitchFamily="34" charset="0"/>
            </a:endParaRPr>
          </a:p>
          <a:p>
            <a:pPr algn="r" defTabSz="457200">
              <a:spcBef>
                <a:spcPct val="20000"/>
              </a:spcBef>
              <a:defRPr/>
            </a:pPr>
            <a:endParaRPr lang="en-US" sz="2400" b="1" dirty="0">
              <a:latin typeface="Gill Sans MT" pitchFamily="34" charset="0"/>
            </a:endParaRPr>
          </a:p>
          <a:p>
            <a:pPr algn="r" defTabSz="457200">
              <a:spcBef>
                <a:spcPct val="20000"/>
              </a:spcBef>
              <a:defRPr/>
            </a:pPr>
            <a:r>
              <a:rPr lang="en-US" sz="2400" b="1" dirty="0">
                <a:latin typeface="Gill Sans MT" pitchFamily="34" charset="0"/>
              </a:rPr>
              <a:t/>
            </a:r>
            <a:br>
              <a:rPr lang="en-US" sz="2400" b="1" dirty="0">
                <a:latin typeface="Gill Sans MT" pitchFamily="34" charset="0"/>
              </a:rPr>
            </a:br>
            <a:endParaRPr lang="en-US" sz="2400" dirty="0">
              <a:latin typeface="Gill Sans MT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096000" y="3939670"/>
            <a:ext cx="5770189" cy="25120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BUEI,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Tradewinds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Auditorium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November 3</a:t>
            </a:r>
            <a:r>
              <a:rPr kumimoji="0" lang="en-US" sz="1600" b="1" i="0" u="none" strike="noStrike" kern="120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rd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, 2023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Stephanie Tankard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Research Officer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DNDC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550" b="1" i="1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49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88260" y="266394"/>
            <a:ext cx="8303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SURVEYS SINCE LAST MEETING </a:t>
            </a:r>
            <a:endParaRPr lang="en-US" sz="44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774570"/>
              </p:ext>
            </p:extLst>
          </p:nvPr>
        </p:nvGraphicFramePr>
        <p:xfrm>
          <a:off x="2245644" y="2033266"/>
          <a:ext cx="8127999" cy="41148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709333"/>
                <a:gridCol w="2709333"/>
                <a:gridCol w="2709333"/>
              </a:tblGrid>
              <a:tr h="370840">
                <a:tc gridSpan="3">
                  <a:txBody>
                    <a:bodyPr/>
                    <a:lstStyle/>
                    <a:p>
                      <a:pPr algn="l"/>
                      <a:r>
                        <a:rPr lang="en-US" sz="2800" dirty="0" smtClean="0">
                          <a:latin typeface="+mn-lt"/>
                        </a:rPr>
                        <a:t>SURVEYS</a:t>
                      </a:r>
                      <a:endParaRPr lang="en-US" sz="28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</a:rPr>
                        <a:t>Omnibus Survey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</a:rPr>
                        <a:t>Annual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latin typeface="+mn-lt"/>
                        </a:rPr>
                        <a:t>August 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</a:rPr>
                        <a:t>Treatment Demand Indicators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</a:rPr>
                        <a:t>On-going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</a:rPr>
                        <a:t>Year Round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</a:rPr>
                        <a:t>Consumer Experience Survey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</a:rPr>
                        <a:t>Bi-annual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</a:rPr>
                        <a:t>May</a:t>
                      </a:r>
                      <a:r>
                        <a:rPr lang="en-US" sz="2000" baseline="0" dirty="0" smtClean="0">
                          <a:latin typeface="+mn-lt"/>
                        </a:rPr>
                        <a:t> &amp; Nov (MT, WTC &amp; RLH)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</a:rPr>
                        <a:t>Employee Climate Survey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</a:rPr>
                        <a:t>Annual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</a:rPr>
                        <a:t>July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</a:rPr>
                        <a:t>Stakeholder Feedback Survey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</a:rPr>
                        <a:t>Annual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</a:rPr>
                        <a:t>June</a:t>
                      </a:r>
                      <a:r>
                        <a:rPr lang="en-US" sz="2000" baseline="0" dirty="0" smtClean="0">
                          <a:latin typeface="+mn-lt"/>
                        </a:rPr>
                        <a:t> (MT), December (WTC), March (RLH)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</a:rPr>
                        <a:t>National School Survey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</a:rPr>
                        <a:t>Every</a:t>
                      </a:r>
                      <a:r>
                        <a:rPr lang="en-US" sz="2000" baseline="0" dirty="0" smtClean="0">
                          <a:latin typeface="+mn-lt"/>
                        </a:rPr>
                        <a:t> 4 years 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</a:rPr>
                        <a:t>October 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184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392" y="1555081"/>
            <a:ext cx="8436808" cy="5104511"/>
          </a:xfrm>
        </p:spPr>
        <p:txBody>
          <a:bodyPr>
            <a:normAutofit fontScale="77500" lnSpcReduction="20000"/>
          </a:bodyPr>
          <a:lstStyle/>
          <a:p>
            <a:pPr marL="438912" lvl="0" indent="-320040" algn="just">
              <a:lnSpc>
                <a:spcPct val="120000"/>
              </a:lnSpc>
              <a:spcBef>
                <a:spcPts val="0"/>
              </a:spcBef>
              <a:buClr>
                <a:srgbClr val="F0AD00"/>
              </a:buClr>
              <a:buSzPct val="80000"/>
              <a:buFont typeface="Wingdings 2"/>
              <a:buChar char=""/>
            </a:pPr>
            <a:r>
              <a:rPr lang="en-US" sz="2400" dirty="0"/>
              <a:t>Commissioned 4 questions in the 2</a:t>
            </a:r>
            <a:r>
              <a:rPr lang="en-US" sz="2400" baseline="30000" dirty="0"/>
              <a:t>nd</a:t>
            </a:r>
            <a:r>
              <a:rPr lang="en-US" sz="2400" dirty="0"/>
              <a:t> Quarter </a:t>
            </a:r>
            <a:r>
              <a:rPr lang="en-US" sz="2400" dirty="0" smtClean="0"/>
              <a:t>2023 </a:t>
            </a:r>
            <a:r>
              <a:rPr lang="en-US" sz="2400" dirty="0"/>
              <a:t>Omnibus Survey. </a:t>
            </a:r>
            <a:endParaRPr lang="en-US" sz="2400" dirty="0" smtClean="0"/>
          </a:p>
          <a:p>
            <a:pPr marL="118872" lvl="0" indent="0" algn="just">
              <a:lnSpc>
                <a:spcPct val="120000"/>
              </a:lnSpc>
              <a:spcBef>
                <a:spcPts val="0"/>
              </a:spcBef>
              <a:buClr>
                <a:srgbClr val="F0AD00"/>
              </a:buClr>
              <a:buSzPct val="80000"/>
              <a:buNone/>
            </a:pPr>
            <a:endParaRPr lang="en-US" sz="2400" dirty="0"/>
          </a:p>
          <a:p>
            <a:pPr marL="438912" lvl="0" indent="-320040" algn="just">
              <a:lnSpc>
                <a:spcPct val="120000"/>
              </a:lnSpc>
              <a:spcBef>
                <a:spcPts val="0"/>
              </a:spcBef>
              <a:buClr>
                <a:srgbClr val="F0AD00"/>
              </a:buClr>
              <a:buSzPct val="80000"/>
              <a:buFont typeface="Wingdings 2"/>
              <a:buChar char=""/>
            </a:pPr>
            <a:r>
              <a:rPr lang="en-US" sz="2400" dirty="0"/>
              <a:t>Representative sample survey of </a:t>
            </a:r>
            <a:r>
              <a:rPr lang="en-US" sz="2400" dirty="0" smtClean="0"/>
              <a:t>400 </a:t>
            </a:r>
            <a:r>
              <a:rPr lang="en-US" sz="2400" dirty="0"/>
              <a:t>residents across the entire Island</a:t>
            </a:r>
            <a:r>
              <a:rPr lang="en-US" sz="2400" dirty="0" smtClean="0"/>
              <a:t>.</a:t>
            </a:r>
          </a:p>
          <a:p>
            <a:pPr marL="118872" lvl="0" indent="0" algn="just">
              <a:lnSpc>
                <a:spcPct val="120000"/>
              </a:lnSpc>
              <a:spcBef>
                <a:spcPts val="0"/>
              </a:spcBef>
              <a:buClr>
                <a:srgbClr val="F0AD00"/>
              </a:buClr>
              <a:buSzPct val="80000"/>
              <a:buNone/>
            </a:pPr>
            <a:endParaRPr lang="en-US" sz="2400" dirty="0"/>
          </a:p>
          <a:p>
            <a:pPr marL="438912" lvl="0" indent="-320040" algn="just">
              <a:lnSpc>
                <a:spcPct val="120000"/>
              </a:lnSpc>
              <a:spcBef>
                <a:spcPts val="0"/>
              </a:spcBef>
              <a:buClr>
                <a:srgbClr val="F0AD00"/>
              </a:buClr>
              <a:buSzPct val="80000"/>
              <a:buFont typeface="Wingdings 2"/>
              <a:buChar char=""/>
            </a:pPr>
            <a:r>
              <a:rPr lang="en-US" sz="2400" dirty="0"/>
              <a:t>Purpose:</a:t>
            </a:r>
          </a:p>
          <a:p>
            <a:pPr marL="731520" lvl="1" indent="-274320" algn="just">
              <a:lnSpc>
                <a:spcPct val="120000"/>
              </a:lnSpc>
              <a:spcBef>
                <a:spcPct val="20000"/>
              </a:spcBef>
              <a:buClr>
                <a:srgbClr val="60B5CC"/>
              </a:buClr>
              <a:buSzPct val="90000"/>
              <a:buFont typeface="Wingdings"/>
              <a:buChar char=""/>
            </a:pPr>
            <a:r>
              <a:rPr lang="en-US" dirty="0"/>
              <a:t>To evaluate community’s perceptions on issues </a:t>
            </a:r>
            <a:r>
              <a:rPr lang="en-US" dirty="0" smtClean="0"/>
              <a:t>relating </a:t>
            </a:r>
            <a:r>
              <a:rPr lang="en-US" dirty="0"/>
              <a:t>to: crime, drug prevalence, </a:t>
            </a:r>
            <a:r>
              <a:rPr lang="en-US" dirty="0" smtClean="0"/>
              <a:t>and overall </a:t>
            </a:r>
            <a:r>
              <a:rPr lang="en-US" dirty="0"/>
              <a:t>health </a:t>
            </a:r>
          </a:p>
          <a:p>
            <a:pPr marL="731520" lvl="1" indent="-274320" algn="just">
              <a:lnSpc>
                <a:spcPct val="120000"/>
              </a:lnSpc>
              <a:spcBef>
                <a:spcPct val="20000"/>
              </a:spcBef>
              <a:buClr>
                <a:srgbClr val="60B5CC"/>
              </a:buClr>
              <a:buSzPct val="90000"/>
              <a:buFont typeface="Wingdings"/>
              <a:buChar char=""/>
            </a:pPr>
            <a:r>
              <a:rPr lang="en-US" dirty="0"/>
              <a:t>Common issues for Bermuda’s residents in recent years. </a:t>
            </a:r>
            <a:endParaRPr lang="en-US" dirty="0" smtClean="0"/>
          </a:p>
          <a:p>
            <a:pPr marL="457200" lvl="1" indent="0" algn="just">
              <a:lnSpc>
                <a:spcPct val="120000"/>
              </a:lnSpc>
              <a:spcBef>
                <a:spcPct val="20000"/>
              </a:spcBef>
              <a:buClr>
                <a:srgbClr val="60B5CC"/>
              </a:buClr>
              <a:buSzPct val="90000"/>
              <a:buNone/>
            </a:pPr>
            <a:endParaRPr lang="en-US" dirty="0"/>
          </a:p>
          <a:p>
            <a:pPr marL="438912" lvl="0" indent="-320040" algn="just">
              <a:lnSpc>
                <a:spcPct val="120000"/>
              </a:lnSpc>
              <a:spcBef>
                <a:spcPts val="0"/>
              </a:spcBef>
              <a:buClr>
                <a:srgbClr val="F0AD00"/>
              </a:buClr>
              <a:buSzPct val="80000"/>
              <a:buFont typeface="Wingdings 2"/>
              <a:buChar char=""/>
            </a:pPr>
            <a:r>
              <a:rPr lang="en-US" sz="2400" dirty="0"/>
              <a:t>Residents were asked about:</a:t>
            </a:r>
          </a:p>
          <a:p>
            <a:pPr marL="731520" lvl="1" indent="-274320" algn="just">
              <a:lnSpc>
                <a:spcPct val="120000"/>
              </a:lnSpc>
              <a:spcBef>
                <a:spcPct val="20000"/>
              </a:spcBef>
              <a:buClr>
                <a:srgbClr val="60B5CC"/>
              </a:buClr>
              <a:buSzPct val="90000"/>
              <a:buFont typeface="Wingdings"/>
              <a:buChar char=""/>
            </a:pPr>
            <a:r>
              <a:rPr lang="en-US" dirty="0"/>
              <a:t>how safe they felt in their own </a:t>
            </a:r>
            <a:r>
              <a:rPr lang="en-US" dirty="0" smtClean="0"/>
              <a:t>neighborhood? </a:t>
            </a:r>
            <a:endParaRPr lang="en-US" dirty="0"/>
          </a:p>
          <a:p>
            <a:pPr marL="731520" lvl="1" indent="-274320" algn="just">
              <a:lnSpc>
                <a:spcPct val="120000"/>
              </a:lnSpc>
              <a:spcBef>
                <a:spcPct val="20000"/>
              </a:spcBef>
              <a:buClr>
                <a:srgbClr val="60B5CC"/>
              </a:buClr>
              <a:buSzPct val="90000"/>
              <a:buFont typeface="Wingdings"/>
              <a:buChar char=""/>
            </a:pPr>
            <a:r>
              <a:rPr lang="en-US" dirty="0"/>
              <a:t>how their current feelings of safety compared to those from six months </a:t>
            </a:r>
            <a:r>
              <a:rPr lang="en-US" dirty="0" smtClean="0"/>
              <a:t>ago?</a:t>
            </a:r>
            <a:endParaRPr lang="en-US" dirty="0"/>
          </a:p>
          <a:p>
            <a:pPr marL="731520" lvl="1" indent="-274320" algn="just">
              <a:lnSpc>
                <a:spcPct val="120000"/>
              </a:lnSpc>
              <a:spcBef>
                <a:spcPct val="20000"/>
              </a:spcBef>
              <a:buClr>
                <a:srgbClr val="60B5CC"/>
              </a:buClr>
              <a:buSzPct val="90000"/>
              <a:buFont typeface="Wingdings"/>
              <a:buChar char=""/>
            </a:pPr>
            <a:r>
              <a:rPr lang="en-US" dirty="0"/>
              <a:t>w</a:t>
            </a:r>
            <a:r>
              <a:rPr lang="en-US" dirty="0" smtClean="0"/>
              <a:t>hat types </a:t>
            </a:r>
            <a:r>
              <a:rPr lang="en-US" dirty="0"/>
              <a:t>of crime they knew to have occurred in their </a:t>
            </a:r>
            <a:r>
              <a:rPr lang="en-US" dirty="0" smtClean="0"/>
              <a:t>neighborhood </a:t>
            </a:r>
            <a:r>
              <a:rPr lang="en-US" dirty="0"/>
              <a:t>in the past year.</a:t>
            </a:r>
          </a:p>
          <a:p>
            <a:pPr marL="731520" lvl="1" indent="-274320" algn="just">
              <a:lnSpc>
                <a:spcPct val="120000"/>
              </a:lnSpc>
              <a:spcBef>
                <a:spcPct val="20000"/>
              </a:spcBef>
              <a:buClr>
                <a:srgbClr val="60B5CC"/>
              </a:buClr>
              <a:buSzPct val="90000"/>
              <a:buFont typeface="Wingdings"/>
              <a:buChar char=""/>
            </a:pPr>
            <a:r>
              <a:rPr lang="en-US" dirty="0"/>
              <a:t>how they would rate their own </a:t>
            </a:r>
            <a:r>
              <a:rPr lang="en-US" dirty="0" smtClean="0"/>
              <a:t>health?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38637" y="390747"/>
            <a:ext cx="8303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OMNIBUS SURVEY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2908" t="12199" r="25868" b="15147"/>
          <a:stretch/>
        </p:blipFill>
        <p:spPr>
          <a:xfrm>
            <a:off x="8872200" y="2650720"/>
            <a:ext cx="3194462" cy="24169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5410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5344" y="1602385"/>
            <a:ext cx="8955932" cy="5014075"/>
          </a:xfrm>
        </p:spPr>
        <p:txBody>
          <a:bodyPr>
            <a:normAutofit fontScale="77500" lnSpcReduction="20000"/>
          </a:bodyPr>
          <a:lstStyle/>
          <a:p>
            <a:pPr marL="438912" lvl="0" indent="-320040" algn="just">
              <a:lnSpc>
                <a:spcPct val="120000"/>
              </a:lnSpc>
              <a:spcBef>
                <a:spcPts val="0"/>
              </a:spcBef>
              <a:buClr>
                <a:srgbClr val="F0AD00"/>
              </a:buClr>
              <a:buSzPct val="80000"/>
              <a:buFont typeface="Wingdings 2"/>
              <a:buChar char=""/>
            </a:pPr>
            <a:r>
              <a:rPr lang="en-US" dirty="0">
                <a:solidFill>
                  <a:prstClr val="black"/>
                </a:solidFill>
              </a:rPr>
              <a:t>Purpose: </a:t>
            </a:r>
            <a:r>
              <a:rPr lang="en-US" dirty="0" smtClean="0">
                <a:solidFill>
                  <a:prstClr val="black"/>
                </a:solidFill>
              </a:rPr>
              <a:t>used as a surveillance tool to monitor drug trends and identify emerging issues. </a:t>
            </a:r>
          </a:p>
          <a:p>
            <a:pPr marL="731520" lvl="1" indent="-274320" algn="just">
              <a:lnSpc>
                <a:spcPct val="120000"/>
              </a:lnSpc>
              <a:spcBef>
                <a:spcPct val="20000"/>
              </a:spcBef>
              <a:buClr>
                <a:srgbClr val="60B5CC"/>
              </a:buClr>
              <a:buSzPct val="90000"/>
              <a:buFontTx/>
              <a:buChar char="-"/>
            </a:pPr>
            <a:r>
              <a:rPr lang="en-US" sz="2800" dirty="0" smtClean="0">
                <a:solidFill>
                  <a:prstClr val="black"/>
                </a:solidFill>
              </a:rPr>
              <a:t>Primary drug of impact</a:t>
            </a:r>
          </a:p>
          <a:p>
            <a:pPr marL="731520" lvl="1" indent="-274320" algn="just">
              <a:lnSpc>
                <a:spcPct val="120000"/>
              </a:lnSpc>
              <a:spcBef>
                <a:spcPct val="20000"/>
              </a:spcBef>
              <a:buClr>
                <a:srgbClr val="60B5CC"/>
              </a:buClr>
              <a:buSzPct val="90000"/>
              <a:buFontTx/>
              <a:buChar char="-"/>
            </a:pPr>
            <a:r>
              <a:rPr lang="en-US" sz="2800" dirty="0" smtClean="0">
                <a:solidFill>
                  <a:prstClr val="black"/>
                </a:solidFill>
              </a:rPr>
              <a:t>Drug prices</a:t>
            </a:r>
          </a:p>
          <a:p>
            <a:pPr marL="457200" lvl="1" indent="0" algn="just">
              <a:lnSpc>
                <a:spcPct val="120000"/>
              </a:lnSpc>
              <a:spcBef>
                <a:spcPct val="20000"/>
              </a:spcBef>
              <a:buClr>
                <a:srgbClr val="60B5CC"/>
              </a:buClr>
              <a:buSzPct val="90000"/>
              <a:buNone/>
            </a:pPr>
            <a:endParaRPr lang="en-US" sz="2800" dirty="0">
              <a:solidFill>
                <a:prstClr val="black"/>
              </a:solidFill>
            </a:endParaRPr>
          </a:p>
          <a:p>
            <a:pPr marL="438912" lvl="0" indent="-320040" algn="just">
              <a:lnSpc>
                <a:spcPct val="120000"/>
              </a:lnSpc>
              <a:spcBef>
                <a:spcPts val="0"/>
              </a:spcBef>
              <a:buClr>
                <a:srgbClr val="F0AD00"/>
              </a:buClr>
              <a:buSzPct val="80000"/>
              <a:buFont typeface="Wingdings 2"/>
              <a:buChar char=""/>
            </a:pPr>
            <a:r>
              <a:rPr lang="en-US" dirty="0">
                <a:solidFill>
                  <a:prstClr val="black"/>
                </a:solidFill>
              </a:rPr>
              <a:t>Priority population:</a:t>
            </a:r>
          </a:p>
          <a:p>
            <a:pPr marL="731520" lvl="1" indent="-274320" algn="just">
              <a:lnSpc>
                <a:spcPct val="120000"/>
              </a:lnSpc>
              <a:spcBef>
                <a:spcPct val="20000"/>
              </a:spcBef>
              <a:buClr>
                <a:srgbClr val="60B5CC"/>
              </a:buClr>
              <a:buSzPct val="90000"/>
              <a:buFont typeface="Wingdings"/>
              <a:buChar char=""/>
            </a:pPr>
            <a:r>
              <a:rPr lang="en-US" sz="2800" dirty="0">
                <a:solidFill>
                  <a:prstClr val="black"/>
                </a:solidFill>
              </a:rPr>
              <a:t>Each client presenting for treatment, whether admitted or not (preadmission and admission).</a:t>
            </a:r>
          </a:p>
          <a:p>
            <a:pPr marL="731520" lvl="1" indent="-274320" algn="just">
              <a:lnSpc>
                <a:spcPct val="120000"/>
              </a:lnSpc>
              <a:spcBef>
                <a:spcPct val="20000"/>
              </a:spcBef>
              <a:buClr>
                <a:srgbClr val="60B5CC"/>
              </a:buClr>
              <a:buSzPct val="90000"/>
              <a:buFont typeface="Wingdings"/>
              <a:buChar char=""/>
            </a:pPr>
            <a:r>
              <a:rPr lang="en-US" sz="2800" dirty="0">
                <a:solidFill>
                  <a:prstClr val="black"/>
                </a:solidFill>
              </a:rPr>
              <a:t>WTC, MT, Turning Point, Right Living House, Salvation Army – </a:t>
            </a:r>
            <a:r>
              <a:rPr lang="en-US" sz="2800" dirty="0" err="1">
                <a:solidFill>
                  <a:prstClr val="black"/>
                </a:solidFill>
              </a:rPr>
              <a:t>Harbour</a:t>
            </a:r>
            <a:r>
              <a:rPr lang="en-US" sz="2800" dirty="0">
                <a:solidFill>
                  <a:prstClr val="black"/>
                </a:solidFill>
              </a:rPr>
              <a:t> Lights &amp; Community Life </a:t>
            </a:r>
            <a:r>
              <a:rPr lang="en-US" sz="2800" dirty="0" smtClean="0">
                <a:solidFill>
                  <a:prstClr val="black"/>
                </a:solidFill>
              </a:rPr>
              <a:t>Skills</a:t>
            </a:r>
          </a:p>
          <a:p>
            <a:pPr marL="457200" lvl="1" indent="0" algn="just">
              <a:lnSpc>
                <a:spcPct val="120000"/>
              </a:lnSpc>
              <a:spcBef>
                <a:spcPct val="20000"/>
              </a:spcBef>
              <a:buClr>
                <a:srgbClr val="60B5CC"/>
              </a:buClr>
              <a:buSzPct val="90000"/>
              <a:buNone/>
            </a:pPr>
            <a:endParaRPr lang="en-US" sz="2800" dirty="0">
              <a:solidFill>
                <a:prstClr val="black"/>
              </a:solidFill>
            </a:endParaRPr>
          </a:p>
          <a:p>
            <a:pPr marL="438912" lvl="0" indent="-320040" algn="just">
              <a:lnSpc>
                <a:spcPct val="120000"/>
              </a:lnSpc>
              <a:spcBef>
                <a:spcPts val="0"/>
              </a:spcBef>
              <a:buClr>
                <a:srgbClr val="F0AD00"/>
              </a:buClr>
              <a:buSzPct val="80000"/>
              <a:buFont typeface="Wingdings 2"/>
              <a:buChar char=""/>
            </a:pPr>
            <a:r>
              <a:rPr lang="en-US" dirty="0">
                <a:solidFill>
                  <a:prstClr val="black"/>
                </a:solidFill>
              </a:rPr>
              <a:t>Administered continuously from 2011 to present; personal interview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</a:p>
          <a:p>
            <a:pPr marL="118872" lvl="0" indent="0" algn="just">
              <a:lnSpc>
                <a:spcPct val="120000"/>
              </a:lnSpc>
              <a:spcBef>
                <a:spcPts val="0"/>
              </a:spcBef>
              <a:buClr>
                <a:srgbClr val="F0AD00"/>
              </a:buClr>
              <a:buSzPct val="80000"/>
              <a:buNone/>
            </a:pPr>
            <a:endParaRPr lang="en-US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88260" y="314567"/>
            <a:ext cx="8303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TREAMENT DEMAND INDICATORS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619" y="2057399"/>
            <a:ext cx="2611191" cy="33960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20875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319" y="1461873"/>
            <a:ext cx="10628870" cy="5222785"/>
          </a:xfrm>
        </p:spPr>
        <p:txBody>
          <a:bodyPr>
            <a:normAutofit/>
          </a:bodyPr>
          <a:lstStyle/>
          <a:p>
            <a:r>
              <a:rPr lang="en-US" sz="2400" dirty="0"/>
              <a:t>The purpose of this survey is </a:t>
            </a:r>
            <a:r>
              <a:rPr lang="en-US" sz="2400" dirty="0" smtClean="0"/>
              <a:t>to obtain stakeholder </a:t>
            </a:r>
            <a:r>
              <a:rPr lang="en-US" sz="2400" dirty="0"/>
              <a:t>views on the quality of services </a:t>
            </a:r>
            <a:r>
              <a:rPr lang="en-US" sz="2400" dirty="0" smtClean="0"/>
              <a:t>the agency </a:t>
            </a:r>
            <a:r>
              <a:rPr lang="en-US" sz="2400" dirty="0"/>
              <a:t>provides. </a:t>
            </a:r>
            <a:endParaRPr lang="en-US" sz="2400" dirty="0" smtClean="0"/>
          </a:p>
          <a:p>
            <a:r>
              <a:rPr lang="en-US" sz="2400" dirty="0" smtClean="0"/>
              <a:t>The </a:t>
            </a:r>
            <a:r>
              <a:rPr lang="en-US" sz="2400" dirty="0"/>
              <a:t>data collected will </a:t>
            </a:r>
            <a:r>
              <a:rPr lang="en-US" sz="2400" dirty="0" smtClean="0"/>
              <a:t>assist to </a:t>
            </a:r>
            <a:r>
              <a:rPr lang="en-US" sz="2400" dirty="0"/>
              <a:t>better understand </a:t>
            </a:r>
            <a:r>
              <a:rPr lang="en-US" sz="2400" dirty="0" smtClean="0"/>
              <a:t>the needs of the respective stakeholders to ensure continuous </a:t>
            </a:r>
            <a:r>
              <a:rPr lang="en-US" sz="2400" dirty="0"/>
              <a:t>improvement in the quality of its services. </a:t>
            </a:r>
            <a:endParaRPr lang="en-US" sz="2400" dirty="0" smtClean="0"/>
          </a:p>
          <a:p>
            <a:r>
              <a:rPr lang="en-US" sz="2400" dirty="0" smtClean="0"/>
              <a:t>Survey takes </a:t>
            </a:r>
            <a:r>
              <a:rPr lang="en-US" sz="2400" dirty="0"/>
              <a:t>approximately 10 minutes to </a:t>
            </a:r>
            <a:r>
              <a:rPr lang="en-US" sz="2400" dirty="0" smtClean="0"/>
              <a:t>complete and is open for 1 week.</a:t>
            </a:r>
          </a:p>
          <a:p>
            <a:r>
              <a:rPr lang="en-US" sz="2400" dirty="0" smtClean="0"/>
              <a:t>Stakeholders include: </a:t>
            </a:r>
            <a:r>
              <a:rPr lang="en-US" sz="2400" dirty="0" err="1" smtClean="0"/>
              <a:t>organisations</a:t>
            </a:r>
            <a:r>
              <a:rPr lang="en-US" sz="2400" dirty="0" smtClean="0"/>
              <a:t> and family &amp; friends of clients </a:t>
            </a:r>
          </a:p>
          <a:p>
            <a:r>
              <a:rPr lang="en-US" sz="2400" dirty="0" smtClean="0"/>
              <a:t>Questions:</a:t>
            </a:r>
          </a:p>
          <a:p>
            <a:pPr marL="868680" lvl="2">
              <a:lnSpc>
                <a:spcPct val="100000"/>
              </a:lnSpc>
              <a:spcBef>
                <a:spcPct val="20000"/>
              </a:spcBef>
              <a:buClr>
                <a:srgbClr val="7030A0"/>
              </a:buClr>
              <a:buFont typeface="Symbol"/>
              <a:buChar char="Ø"/>
              <a:defRPr/>
            </a:pPr>
            <a:r>
              <a:rPr lang="en-US" sz="2400" dirty="0">
                <a:solidFill>
                  <a:sysClr val="windowText" lastClr="000000"/>
                </a:solidFill>
                <a:sym typeface="Symbol"/>
              </a:rPr>
              <a:t>Communication	</a:t>
            </a:r>
            <a:r>
              <a:rPr lang="en-US" sz="2400" dirty="0" smtClean="0">
                <a:solidFill>
                  <a:sysClr val="windowText" lastClr="000000"/>
                </a:solidFill>
                <a:sym typeface="Symbol"/>
              </a:rPr>
              <a:t>     </a:t>
            </a:r>
            <a:r>
              <a:rPr lang="en-US" sz="2400" dirty="0" smtClean="0">
                <a:solidFill>
                  <a:srgbClr val="7030A0"/>
                </a:solidFill>
                <a:sym typeface="Symbol"/>
              </a:rPr>
              <a:t> </a:t>
            </a:r>
            <a:r>
              <a:rPr lang="en-US" sz="2400" dirty="0" smtClean="0">
                <a:solidFill>
                  <a:sysClr val="windowText" lastClr="000000"/>
                </a:solidFill>
                <a:sym typeface="Symbol"/>
              </a:rPr>
              <a:t>Staff</a:t>
            </a:r>
            <a:endParaRPr lang="en-US" sz="2400" dirty="0">
              <a:solidFill>
                <a:srgbClr val="7030A0"/>
              </a:solidFill>
              <a:sym typeface="Symbol"/>
            </a:endParaRPr>
          </a:p>
          <a:p>
            <a:pPr marL="868680" lvl="2">
              <a:lnSpc>
                <a:spcPct val="100000"/>
              </a:lnSpc>
              <a:spcBef>
                <a:spcPct val="20000"/>
              </a:spcBef>
              <a:buClr>
                <a:srgbClr val="7030A0"/>
              </a:buClr>
              <a:buFont typeface="Symbol"/>
              <a:buChar char="Ø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Problem </a:t>
            </a:r>
            <a:r>
              <a:rPr lang="en-US" sz="2400" dirty="0" smtClean="0">
                <a:solidFill>
                  <a:sysClr val="windowText" lastClr="000000"/>
                </a:solidFill>
              </a:rPr>
              <a:t>Resolution	     </a:t>
            </a:r>
            <a:r>
              <a:rPr lang="en-US" sz="2400" dirty="0" smtClean="0">
                <a:solidFill>
                  <a:srgbClr val="7030A0"/>
                </a:solidFill>
                <a:sym typeface="Symbol"/>
              </a:rPr>
              <a:t></a:t>
            </a:r>
            <a:r>
              <a:rPr lang="en-US" sz="2400" dirty="0" smtClean="0">
                <a:solidFill>
                  <a:sysClr val="windowText" lastClr="000000"/>
                </a:solidFill>
                <a:sym typeface="Symbol"/>
              </a:rPr>
              <a:t> Experience</a:t>
            </a:r>
            <a:endParaRPr lang="en-US" sz="2400" dirty="0">
              <a:solidFill>
                <a:sysClr val="windowText" lastClr="000000"/>
              </a:solidFill>
              <a:sym typeface="Symbol"/>
            </a:endParaRPr>
          </a:p>
          <a:p>
            <a:pPr marL="868680" lvl="2">
              <a:lnSpc>
                <a:spcPct val="100000"/>
              </a:lnSpc>
              <a:spcBef>
                <a:spcPct val="20000"/>
              </a:spcBef>
              <a:buClr>
                <a:srgbClr val="7030A0"/>
              </a:buClr>
              <a:buFont typeface="Symbol"/>
              <a:buChar char="Ø"/>
              <a:defRPr/>
            </a:pPr>
            <a:r>
              <a:rPr lang="en-US" sz="2400" dirty="0">
                <a:solidFill>
                  <a:sysClr val="windowText" lastClr="000000"/>
                </a:solidFill>
                <a:sym typeface="Symbol"/>
              </a:rPr>
              <a:t>Overall </a:t>
            </a:r>
            <a:r>
              <a:rPr lang="en-US" sz="2400" dirty="0" smtClean="0">
                <a:solidFill>
                  <a:sysClr val="windowText" lastClr="000000"/>
                </a:solidFill>
                <a:sym typeface="Symbol"/>
              </a:rPr>
              <a:t>Satisfaction</a:t>
            </a:r>
            <a:endParaRPr lang="en-US" sz="24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88260" y="266394"/>
            <a:ext cx="8303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STAKEHOLDER FEEDBACK SURVEY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7270" t="7301" r="18137" b="9569"/>
          <a:stretch/>
        </p:blipFill>
        <p:spPr>
          <a:xfrm>
            <a:off x="8562174" y="4073265"/>
            <a:ext cx="3046924" cy="2205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7815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5504"/>
            <a:ext cx="10515600" cy="5352495"/>
          </a:xfrm>
        </p:spPr>
        <p:txBody>
          <a:bodyPr>
            <a:normAutofit/>
          </a:bodyPr>
          <a:lstStyle/>
          <a:p>
            <a:pPr lvl="0"/>
            <a:r>
              <a:rPr lang="en-US" sz="2600" dirty="0" smtClean="0">
                <a:solidFill>
                  <a:prstClr val="black"/>
                </a:solidFill>
              </a:rPr>
              <a:t>The </a:t>
            </a:r>
            <a:r>
              <a:rPr lang="en-US" sz="2600" dirty="0">
                <a:solidFill>
                  <a:prstClr val="black"/>
                </a:solidFill>
              </a:rPr>
              <a:t>purpose of this survey is to obtain clients views on the quality of services the </a:t>
            </a:r>
            <a:r>
              <a:rPr lang="en-US" sz="2600" dirty="0" smtClean="0">
                <a:solidFill>
                  <a:prstClr val="black"/>
                </a:solidFill>
              </a:rPr>
              <a:t>treatment center </a:t>
            </a:r>
            <a:r>
              <a:rPr lang="en-US" sz="2600" dirty="0">
                <a:solidFill>
                  <a:prstClr val="black"/>
                </a:solidFill>
              </a:rPr>
              <a:t>provides. </a:t>
            </a:r>
            <a:endParaRPr lang="en-US" sz="2600" dirty="0"/>
          </a:p>
          <a:p>
            <a:pPr lvl="0"/>
            <a:r>
              <a:rPr lang="en-US" sz="2600" dirty="0">
                <a:solidFill>
                  <a:prstClr val="black"/>
                </a:solidFill>
              </a:rPr>
              <a:t>The data collected will assist to better understand the needs of the </a:t>
            </a:r>
            <a:r>
              <a:rPr lang="en-US" sz="2600" dirty="0" smtClean="0">
                <a:solidFill>
                  <a:prstClr val="black"/>
                </a:solidFill>
              </a:rPr>
              <a:t>clients to </a:t>
            </a:r>
            <a:r>
              <a:rPr lang="en-US" sz="2600" dirty="0">
                <a:solidFill>
                  <a:prstClr val="black"/>
                </a:solidFill>
              </a:rPr>
              <a:t>ensure continuous improvement in the quality of its services. </a:t>
            </a:r>
          </a:p>
          <a:p>
            <a:pPr lvl="0"/>
            <a:r>
              <a:rPr lang="en-US" sz="2600" dirty="0">
                <a:solidFill>
                  <a:prstClr val="black"/>
                </a:solidFill>
              </a:rPr>
              <a:t>Survey takes approximately </a:t>
            </a:r>
            <a:r>
              <a:rPr lang="en-US" sz="2600" dirty="0" smtClean="0">
                <a:solidFill>
                  <a:prstClr val="black"/>
                </a:solidFill>
              </a:rPr>
              <a:t>15 </a:t>
            </a:r>
            <a:r>
              <a:rPr lang="en-US" sz="2600" dirty="0">
                <a:solidFill>
                  <a:prstClr val="black"/>
                </a:solidFill>
              </a:rPr>
              <a:t>minutes to </a:t>
            </a:r>
            <a:r>
              <a:rPr lang="en-US" sz="2600" dirty="0" smtClean="0">
                <a:solidFill>
                  <a:prstClr val="black"/>
                </a:solidFill>
              </a:rPr>
              <a:t>complete.</a:t>
            </a:r>
          </a:p>
          <a:p>
            <a:pPr lvl="0"/>
            <a:r>
              <a:rPr lang="en-US" sz="2600" dirty="0" smtClean="0">
                <a:solidFill>
                  <a:prstClr val="black"/>
                </a:solidFill>
              </a:rPr>
              <a:t>Stakeholders </a:t>
            </a:r>
            <a:r>
              <a:rPr lang="en-US" sz="2600" dirty="0">
                <a:solidFill>
                  <a:prstClr val="black"/>
                </a:solidFill>
              </a:rPr>
              <a:t>include: </a:t>
            </a:r>
            <a:r>
              <a:rPr lang="en-US" sz="2600" dirty="0" smtClean="0">
                <a:solidFill>
                  <a:prstClr val="black"/>
                </a:solidFill>
              </a:rPr>
              <a:t>Clients in treatment  </a:t>
            </a:r>
            <a:endParaRPr lang="en-US" sz="2600" dirty="0">
              <a:solidFill>
                <a:prstClr val="black"/>
              </a:solidFill>
            </a:endParaRPr>
          </a:p>
          <a:p>
            <a:pPr lvl="0"/>
            <a:r>
              <a:rPr lang="en-US" sz="2600" dirty="0">
                <a:solidFill>
                  <a:prstClr val="black"/>
                </a:solidFill>
              </a:rPr>
              <a:t>Questions:</a:t>
            </a:r>
          </a:p>
          <a:p>
            <a:pPr marL="868680" lvl="2">
              <a:lnSpc>
                <a:spcPct val="100000"/>
              </a:lnSpc>
              <a:spcBef>
                <a:spcPct val="20000"/>
              </a:spcBef>
              <a:buClr>
                <a:srgbClr val="7030A0"/>
              </a:buClr>
              <a:buFont typeface="Symbol"/>
              <a:buChar char="Ø"/>
              <a:defRPr/>
            </a:pPr>
            <a:r>
              <a:rPr lang="en-US" sz="2600" dirty="0">
                <a:solidFill>
                  <a:sysClr val="windowText" lastClr="000000"/>
                </a:solidFill>
                <a:sym typeface="Symbol"/>
              </a:rPr>
              <a:t>Service Responsiveness	</a:t>
            </a:r>
            <a:r>
              <a:rPr lang="en-US" sz="2600" dirty="0">
                <a:solidFill>
                  <a:srgbClr val="7030A0"/>
                </a:solidFill>
                <a:sym typeface="Symbol"/>
              </a:rPr>
              <a:t>  </a:t>
            </a:r>
            <a:r>
              <a:rPr lang="en-US" sz="2600" dirty="0" smtClean="0">
                <a:solidFill>
                  <a:sysClr val="windowText" lastClr="000000"/>
                </a:solidFill>
                <a:sym typeface="Symbol"/>
              </a:rPr>
              <a:t>Respect</a:t>
            </a:r>
            <a:endParaRPr lang="en-US" sz="2600" dirty="0">
              <a:solidFill>
                <a:srgbClr val="7030A0"/>
              </a:solidFill>
              <a:sym typeface="Symbol"/>
            </a:endParaRPr>
          </a:p>
          <a:p>
            <a:pPr marL="868680" lvl="2">
              <a:lnSpc>
                <a:spcPct val="100000"/>
              </a:lnSpc>
              <a:spcBef>
                <a:spcPct val="20000"/>
              </a:spcBef>
              <a:buClr>
                <a:srgbClr val="7030A0"/>
              </a:buClr>
              <a:buFont typeface="Symbol"/>
              <a:buChar char="Ø"/>
              <a:defRPr/>
            </a:pPr>
            <a:r>
              <a:rPr lang="en-US" sz="2600" dirty="0">
                <a:solidFill>
                  <a:sysClr val="windowText" lastClr="000000"/>
                </a:solidFill>
              </a:rPr>
              <a:t>Informed Choice 		</a:t>
            </a:r>
            <a:r>
              <a:rPr lang="en-US" sz="2600" dirty="0">
                <a:solidFill>
                  <a:srgbClr val="7030A0"/>
                </a:solidFill>
                <a:sym typeface="Symbol"/>
              </a:rPr>
              <a:t></a:t>
            </a:r>
            <a:r>
              <a:rPr lang="en-US" sz="2600" dirty="0">
                <a:solidFill>
                  <a:sysClr val="windowText" lastClr="000000"/>
                </a:solidFill>
                <a:sym typeface="Symbol"/>
              </a:rPr>
              <a:t>  </a:t>
            </a:r>
            <a:r>
              <a:rPr lang="en-US" sz="2600" dirty="0" smtClean="0">
                <a:solidFill>
                  <a:sysClr val="windowText" lastClr="000000"/>
                </a:solidFill>
                <a:sym typeface="Symbol"/>
              </a:rPr>
              <a:t>Participation</a:t>
            </a:r>
            <a:endParaRPr lang="en-US" sz="2600" dirty="0">
              <a:solidFill>
                <a:sysClr val="windowText" lastClr="000000"/>
              </a:solidFill>
              <a:sym typeface="Symbol"/>
            </a:endParaRPr>
          </a:p>
          <a:p>
            <a:pPr marL="868680" lvl="2">
              <a:lnSpc>
                <a:spcPct val="100000"/>
              </a:lnSpc>
              <a:spcBef>
                <a:spcPct val="20000"/>
              </a:spcBef>
              <a:buClr>
                <a:srgbClr val="7030A0"/>
              </a:buClr>
              <a:buFont typeface="Symbol"/>
              <a:buChar char="Ø"/>
              <a:defRPr/>
            </a:pPr>
            <a:r>
              <a:rPr lang="en-US" sz="2600" dirty="0">
                <a:solidFill>
                  <a:sysClr val="windowText" lastClr="000000"/>
                </a:solidFill>
                <a:sym typeface="Symbol"/>
              </a:rPr>
              <a:t>Overall </a:t>
            </a:r>
            <a:r>
              <a:rPr lang="en-US" sz="2600" dirty="0" smtClean="0">
                <a:solidFill>
                  <a:sysClr val="windowText" lastClr="000000"/>
                </a:solidFill>
                <a:sym typeface="Symbol"/>
              </a:rPr>
              <a:t>Value</a:t>
            </a:r>
          </a:p>
          <a:p>
            <a:pPr marL="640080" lvl="2" indent="0">
              <a:lnSpc>
                <a:spcPct val="100000"/>
              </a:lnSpc>
              <a:spcBef>
                <a:spcPct val="20000"/>
              </a:spcBef>
              <a:buClr>
                <a:srgbClr val="7030A0"/>
              </a:buClr>
              <a:buNone/>
              <a:defRPr/>
            </a:pPr>
            <a:endParaRPr lang="en-US" sz="2600" dirty="0">
              <a:solidFill>
                <a:sysClr val="windowText" lastClr="000000"/>
              </a:solidFill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88260" y="266394"/>
            <a:ext cx="8303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CONSUMER EXPERIENCE SURVEY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243" t="17323" r="24338" b="8790"/>
          <a:stretch/>
        </p:blipFill>
        <p:spPr>
          <a:xfrm>
            <a:off x="8306832" y="3279874"/>
            <a:ext cx="4065224" cy="25419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89751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3200"/>
            <a:ext cx="10515600" cy="5226703"/>
          </a:xfrm>
        </p:spPr>
        <p:txBody>
          <a:bodyPr>
            <a:normAutofit/>
          </a:bodyPr>
          <a:lstStyle/>
          <a:p>
            <a:pPr lvl="0"/>
            <a:r>
              <a:rPr lang="en-US" sz="2400" dirty="0" smtClean="0">
                <a:solidFill>
                  <a:prstClr val="black"/>
                </a:solidFill>
              </a:rPr>
              <a:t>The primary </a:t>
            </a:r>
            <a:r>
              <a:rPr lang="en-US" sz="2400" dirty="0">
                <a:solidFill>
                  <a:prstClr val="black"/>
                </a:solidFill>
              </a:rPr>
              <a:t>purpose of the </a:t>
            </a:r>
            <a:r>
              <a:rPr lang="en-US" sz="2400" dirty="0" smtClean="0">
                <a:solidFill>
                  <a:prstClr val="black"/>
                </a:solidFill>
              </a:rPr>
              <a:t>Employee </a:t>
            </a:r>
            <a:r>
              <a:rPr lang="en-US" sz="2400" dirty="0">
                <a:solidFill>
                  <a:prstClr val="black"/>
                </a:solidFill>
              </a:rPr>
              <a:t>Climate survey is to gather feedback from employees regarding </a:t>
            </a:r>
            <a:r>
              <a:rPr lang="en-US" sz="2400" dirty="0" smtClean="0">
                <a:solidFill>
                  <a:prstClr val="black"/>
                </a:solidFill>
              </a:rPr>
              <a:t>their perceptions </a:t>
            </a:r>
            <a:r>
              <a:rPr lang="en-US" sz="2400" dirty="0">
                <a:solidFill>
                  <a:prstClr val="black"/>
                </a:solidFill>
              </a:rPr>
              <a:t>of their work environment and their overall job satisfaction</a:t>
            </a:r>
            <a:r>
              <a:rPr lang="en-US" sz="2400" dirty="0" smtClean="0">
                <a:solidFill>
                  <a:prstClr val="black"/>
                </a:solidFill>
              </a:rPr>
              <a:t>. </a:t>
            </a:r>
          </a:p>
          <a:p>
            <a:pPr lvl="0"/>
            <a:r>
              <a:rPr lang="en-US" sz="2400" dirty="0" smtClean="0">
                <a:solidFill>
                  <a:prstClr val="black"/>
                </a:solidFill>
              </a:rPr>
              <a:t>The </a:t>
            </a:r>
            <a:r>
              <a:rPr lang="en-US" sz="2400" dirty="0">
                <a:solidFill>
                  <a:prstClr val="black"/>
                </a:solidFill>
              </a:rPr>
              <a:t>data collected will </a:t>
            </a:r>
            <a:r>
              <a:rPr lang="en-US" sz="2400" dirty="0" smtClean="0">
                <a:solidFill>
                  <a:prstClr val="black"/>
                </a:solidFill>
              </a:rPr>
              <a:t>help management understand overall satisfaction and help create a healthy, and energized work atmosphere. </a:t>
            </a:r>
            <a:endParaRPr lang="en-US" sz="2400" dirty="0">
              <a:solidFill>
                <a:prstClr val="black"/>
              </a:solidFill>
            </a:endParaRP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Survey takes approximately </a:t>
            </a:r>
            <a:r>
              <a:rPr lang="en-US" sz="2400" dirty="0" smtClean="0">
                <a:solidFill>
                  <a:prstClr val="black"/>
                </a:solidFill>
              </a:rPr>
              <a:t>20 </a:t>
            </a:r>
            <a:r>
              <a:rPr lang="en-US" sz="2400" dirty="0">
                <a:solidFill>
                  <a:prstClr val="black"/>
                </a:solidFill>
              </a:rPr>
              <a:t>minutes to complete.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Stakeholders include: </a:t>
            </a:r>
            <a:r>
              <a:rPr lang="en-US" sz="2400" dirty="0" smtClean="0">
                <a:solidFill>
                  <a:prstClr val="black"/>
                </a:solidFill>
              </a:rPr>
              <a:t>All full-time staff that come under the DNDC (including Treatment Center staff)</a:t>
            </a:r>
            <a:endParaRPr lang="en-US" sz="2400" dirty="0">
              <a:solidFill>
                <a:prstClr val="black"/>
              </a:solidFill>
            </a:endParaRP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Questions:</a:t>
            </a:r>
          </a:p>
          <a:p>
            <a:pPr marL="868680" lvl="2">
              <a:lnSpc>
                <a:spcPct val="100000"/>
              </a:lnSpc>
              <a:spcBef>
                <a:spcPct val="20000"/>
              </a:spcBef>
              <a:buClr>
                <a:srgbClr val="7030A0"/>
              </a:buClr>
              <a:buFont typeface="Symbol"/>
              <a:buChar char="Ø"/>
              <a:defRPr/>
            </a:pPr>
            <a:r>
              <a:rPr lang="en-US" sz="2400" dirty="0" err="1" smtClean="0">
                <a:solidFill>
                  <a:sysClr val="windowText" lastClr="000000"/>
                </a:solidFill>
                <a:sym typeface="Symbol"/>
              </a:rPr>
              <a:t>Organisational</a:t>
            </a:r>
            <a:r>
              <a:rPr lang="en-US" sz="2400" dirty="0" smtClean="0">
                <a:solidFill>
                  <a:sysClr val="windowText" lastClr="000000"/>
                </a:solidFill>
                <a:sym typeface="Symbol"/>
              </a:rPr>
              <a:t> climate  </a:t>
            </a:r>
            <a:r>
              <a:rPr lang="en-US" sz="2400" dirty="0">
                <a:solidFill>
                  <a:sysClr val="windowText" lastClr="000000"/>
                </a:solidFill>
                <a:sym typeface="Symbol"/>
              </a:rPr>
              <a:t> </a:t>
            </a:r>
            <a:r>
              <a:rPr lang="en-US" sz="2400" dirty="0" smtClean="0">
                <a:solidFill>
                  <a:sysClr val="windowText" lastClr="000000"/>
                </a:solidFill>
                <a:sym typeface="Symbol"/>
              </a:rPr>
              <a:t>    </a:t>
            </a:r>
            <a:r>
              <a:rPr lang="en-US" sz="2400" dirty="0" smtClean="0">
                <a:solidFill>
                  <a:srgbClr val="7030A0"/>
                </a:solidFill>
                <a:sym typeface="Symbol"/>
              </a:rPr>
              <a:t> </a:t>
            </a:r>
            <a:r>
              <a:rPr lang="en-US" sz="2400" dirty="0" smtClean="0">
                <a:solidFill>
                  <a:sysClr val="windowText" lastClr="000000"/>
                </a:solidFill>
                <a:sym typeface="Symbol"/>
              </a:rPr>
              <a:t>Workgroup</a:t>
            </a:r>
            <a:endParaRPr lang="en-US" sz="2400" dirty="0">
              <a:solidFill>
                <a:srgbClr val="7030A0"/>
              </a:solidFill>
              <a:sym typeface="Symbol"/>
            </a:endParaRPr>
          </a:p>
          <a:p>
            <a:pPr marL="868680" lvl="2">
              <a:lnSpc>
                <a:spcPct val="100000"/>
              </a:lnSpc>
              <a:spcBef>
                <a:spcPct val="20000"/>
              </a:spcBef>
              <a:buClr>
                <a:srgbClr val="7030A0"/>
              </a:buClr>
              <a:buFont typeface="Symbol"/>
              <a:buChar char="Ø"/>
              <a:defRPr/>
            </a:pPr>
            <a:r>
              <a:rPr lang="en-US" sz="2400" dirty="0" smtClean="0">
                <a:solidFill>
                  <a:sysClr val="windowText" lastClr="000000"/>
                </a:solidFill>
              </a:rPr>
              <a:t>Staff support</a:t>
            </a:r>
            <a:r>
              <a:rPr lang="en-US" sz="2400" dirty="0">
                <a:solidFill>
                  <a:sysClr val="windowText" lastClr="000000"/>
                </a:solidFill>
              </a:rPr>
              <a:t>		</a:t>
            </a:r>
            <a:r>
              <a:rPr lang="en-US" sz="2400" dirty="0" smtClean="0">
                <a:solidFill>
                  <a:sysClr val="windowText" lastClr="000000"/>
                </a:solidFill>
              </a:rPr>
              <a:t>       </a:t>
            </a:r>
            <a:r>
              <a:rPr lang="en-US" sz="2400" dirty="0" smtClean="0">
                <a:solidFill>
                  <a:srgbClr val="7030A0"/>
                </a:solidFill>
                <a:sym typeface="Symbol"/>
              </a:rPr>
              <a:t></a:t>
            </a:r>
            <a:r>
              <a:rPr lang="en-US" sz="2400" dirty="0" smtClean="0">
                <a:solidFill>
                  <a:sysClr val="windowText" lastClr="000000"/>
                </a:solidFill>
                <a:sym typeface="Symbol"/>
              </a:rPr>
              <a:t> Overall job satisfaction </a:t>
            </a:r>
            <a:endParaRPr lang="en-US" sz="2400" dirty="0">
              <a:solidFill>
                <a:sysClr val="windowText" lastClr="000000"/>
              </a:solidFill>
              <a:sym typeface="Symbol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88260" y="266394"/>
            <a:ext cx="8303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EMPLOYEE CLIMATE SURVEY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5432" t="16718" r="28423" b="8764"/>
          <a:stretch/>
        </p:blipFill>
        <p:spPr>
          <a:xfrm>
            <a:off x="8463432" y="4086551"/>
            <a:ext cx="3404203" cy="2438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3560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94060" y="1848232"/>
            <a:ext cx="9015813" cy="4655118"/>
          </a:xfrm>
          <a:prstGeom prst="rect">
            <a:avLst/>
          </a:prstGeom>
          <a:scene3d>
            <a:camera prst="orthographicFront"/>
            <a:lightRig rig="flat" dir="t"/>
          </a:scene3d>
          <a:sp3d z="-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>
                <a:tab pos="8693150" algn="l"/>
              </a:tabLst>
            </a:pPr>
            <a:endParaRPr lang="en-US" sz="2800" b="0" u="none" kern="12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88260" y="266394"/>
            <a:ext cx="8303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2023 NATIONAL SCHOOL SURVEY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826393" y="1421534"/>
            <a:ext cx="9178506" cy="5050766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000" dirty="0" smtClean="0"/>
              <a:t>Survey of Middle &amp; Senior School Students on Alcohol, Tobacco, Other Drugs &amp; Health conducted October 9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-13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, 2023.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000" dirty="0" smtClean="0"/>
              <a:t>Collaboration with Ministry of Education 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000" dirty="0" smtClean="0"/>
              <a:t>Purpose: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Prevalence of ATODs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Risk and protective factors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Antisocial </a:t>
            </a:r>
            <a:r>
              <a:rPr lang="en-US" sz="2000" dirty="0" err="1" smtClean="0"/>
              <a:t>behaviours</a:t>
            </a:r>
            <a:endParaRPr lang="en-US" sz="2000" dirty="0" smtClean="0"/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000" dirty="0" smtClean="0"/>
              <a:t>Priority Population: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M2 to S4 students (12 – 18 years)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5</a:t>
            </a:r>
            <a:r>
              <a:rPr lang="en-US" sz="2000" dirty="0" smtClean="0"/>
              <a:t> public, 7 private, 5 home schools/ special (2023)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Targets approximately 3,000 students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000" dirty="0" smtClean="0"/>
              <a:t>Administered every 4 years since 2003.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4114" t="15463" r="34115" b="11324"/>
          <a:stretch/>
        </p:blipFill>
        <p:spPr>
          <a:xfrm>
            <a:off x="195547" y="1848232"/>
            <a:ext cx="2723143" cy="35298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75388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94060" y="1848232"/>
            <a:ext cx="9015813" cy="4655118"/>
          </a:xfrm>
          <a:prstGeom prst="rect">
            <a:avLst/>
          </a:prstGeom>
          <a:scene3d>
            <a:camera prst="orthographicFront"/>
            <a:lightRig rig="flat" dir="t"/>
          </a:scene3d>
          <a:sp3d z="-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>
                <a:tab pos="8693150" algn="l"/>
              </a:tabLst>
            </a:pPr>
            <a:endParaRPr lang="en-US" sz="2800" b="0" u="none" kern="12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88260" y="266394"/>
            <a:ext cx="8303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2023 NATIONAL SCHOOL SURVEY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84727" y="1421534"/>
            <a:ext cx="11820172" cy="5050766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000" dirty="0" smtClean="0"/>
              <a:t>Advantages: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Online via Survey Monkey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Less cost for Government (data entry) in staffing and supplies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000" dirty="0" smtClean="0"/>
              <a:t>Challenges: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Most public schools required paper questionnaires (lack of Wi-Fi infrastructure)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Students were not given enough time to complete the survey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Some students were selecting schools that were not doing their survey that day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Lack of buy-in from all schools this survey round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000" dirty="0"/>
              <a:t>1</a:t>
            </a:r>
            <a:r>
              <a:rPr lang="en-US" sz="2000" dirty="0" smtClean="0"/>
              <a:t> new school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err="1" smtClean="0"/>
              <a:t>Chatmore</a:t>
            </a:r>
            <a:r>
              <a:rPr lang="en-US" sz="2000" dirty="0" smtClean="0"/>
              <a:t> International School</a:t>
            </a:r>
            <a:endParaRPr lang="en-US" sz="2000" dirty="0"/>
          </a:p>
          <a:p>
            <a:pPr marL="118872" indent="0" algn="just">
              <a:lnSpc>
                <a:spcPct val="120000"/>
              </a:lnSpc>
              <a:spcAft>
                <a:spcPts val="600"/>
              </a:spcAft>
              <a:buNone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9467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7797</TotalTime>
  <Words>1754</Words>
  <Application>Microsoft Office PowerPoint</Application>
  <PresentationFormat>Widescreen</PresentationFormat>
  <Paragraphs>277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Gill Sans MT</vt:lpstr>
      <vt:lpstr>Symbol</vt:lpstr>
      <vt:lpstr>Wingdings</vt:lpstr>
      <vt:lpstr>Wingdings 2</vt:lpstr>
      <vt:lpstr>Office Theme</vt:lpstr>
      <vt:lpstr> DNDC’s Survey Updates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Bermuda Government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Tankard, Stephanie V.</dc:creator>
  <cp:lastModifiedBy>Tankard, Stephanie V.</cp:lastModifiedBy>
  <cp:revision>274</cp:revision>
  <cp:lastPrinted>2019-10-31T17:09:36Z</cp:lastPrinted>
  <dcterms:created xsi:type="dcterms:W3CDTF">2018-08-10T16:42:08Z</dcterms:created>
  <dcterms:modified xsi:type="dcterms:W3CDTF">2023-11-02T14:11:52Z</dcterms:modified>
</cp:coreProperties>
</file>