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
  </p:notesMasterIdLst>
  <p:sldIdLst>
    <p:sldId id="256" r:id="rId2"/>
    <p:sldId id="257" r:id="rId3"/>
    <p:sldId id="258" r:id="rId4"/>
    <p:sldId id="259" r:id="rId5"/>
    <p:sldId id="262" r:id="rId6"/>
    <p:sldId id="260" r:id="rId7"/>
    <p:sldId id="261" r:id="rId8"/>
    <p:sldId id="263" r:id="rId9"/>
    <p:sldId id="264" r:id="rId10"/>
    <p:sldId id="265" r:id="rId1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84982" autoAdjust="0"/>
  </p:normalViewPr>
  <p:slideViewPr>
    <p:cSldViewPr snapToGrid="0">
      <p:cViewPr varScale="1">
        <p:scale>
          <a:sx n="95" d="100"/>
          <a:sy n="95" d="100"/>
        </p:scale>
        <p:origin x="43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Cases</c:v>
                </c:pt>
              </c:strCache>
            </c:strRef>
          </c:tx>
          <c:spPr>
            <a:solidFill>
              <a:schemeClr val="accent1"/>
            </a:solidFill>
            <a:ln>
              <a:noFill/>
            </a:ln>
            <a:effectLst/>
          </c:spPr>
          <c:invertIfNegative val="0"/>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290</c:v>
                </c:pt>
                <c:pt idx="1">
                  <c:v>316</c:v>
                </c:pt>
                <c:pt idx="2">
                  <c:v>364</c:v>
                </c:pt>
                <c:pt idx="3">
                  <c:v>402</c:v>
                </c:pt>
                <c:pt idx="4">
                  <c:v>465</c:v>
                </c:pt>
              </c:numCache>
            </c:numRef>
          </c:val>
        </c:ser>
        <c:ser>
          <c:idx val="1"/>
          <c:order val="1"/>
          <c:tx>
            <c:strRef>
              <c:f>Sheet1!$C$1</c:f>
              <c:strCache>
                <c:ptCount val="1"/>
                <c:pt idx="0">
                  <c:v>Cannabis</c:v>
                </c:pt>
              </c:strCache>
            </c:strRef>
          </c:tx>
          <c:spPr>
            <a:solidFill>
              <a:schemeClr val="accent2"/>
            </a:solidFill>
            <a:ln>
              <a:noFill/>
            </a:ln>
            <a:effectLst/>
          </c:spPr>
          <c:invertIfNegative val="0"/>
          <c:cat>
            <c:numRef>
              <c:f>Sheet1!$A$2:$A$6</c:f>
              <c:numCache>
                <c:formatCode>General</c:formatCode>
                <c:ptCount val="5"/>
                <c:pt idx="0">
                  <c:v>2014</c:v>
                </c:pt>
                <c:pt idx="1">
                  <c:v>2015</c:v>
                </c:pt>
                <c:pt idx="2">
                  <c:v>2016</c:v>
                </c:pt>
                <c:pt idx="3">
                  <c:v>2017</c:v>
                </c:pt>
                <c:pt idx="4">
                  <c:v>2018</c:v>
                </c:pt>
              </c:numCache>
            </c:numRef>
          </c:cat>
          <c:val>
            <c:numRef>
              <c:f>Sheet1!$C$2:$C$6</c:f>
              <c:numCache>
                <c:formatCode>General</c:formatCode>
                <c:ptCount val="5"/>
                <c:pt idx="0">
                  <c:v>238</c:v>
                </c:pt>
                <c:pt idx="1">
                  <c:v>161</c:v>
                </c:pt>
                <c:pt idx="2">
                  <c:v>291</c:v>
                </c:pt>
                <c:pt idx="3">
                  <c:v>312</c:v>
                </c:pt>
                <c:pt idx="4">
                  <c:v>178</c:v>
                </c:pt>
              </c:numCache>
            </c:numRef>
          </c:val>
        </c:ser>
        <c:ser>
          <c:idx val="2"/>
          <c:order val="2"/>
          <c:tx>
            <c:strRef>
              <c:f>Sheet1!$D$1</c:f>
              <c:strCache>
                <c:ptCount val="1"/>
                <c:pt idx="0">
                  <c:v>Products</c:v>
                </c:pt>
              </c:strCache>
            </c:strRef>
          </c:tx>
          <c:spPr>
            <a:solidFill>
              <a:schemeClr val="accent3"/>
            </a:solidFill>
            <a:ln>
              <a:noFill/>
            </a:ln>
            <a:effectLst/>
          </c:spPr>
          <c:invertIfNegative val="0"/>
          <c:cat>
            <c:numRef>
              <c:f>Sheet1!$A$2:$A$6</c:f>
              <c:numCache>
                <c:formatCode>General</c:formatCode>
                <c:ptCount val="5"/>
                <c:pt idx="0">
                  <c:v>2014</c:v>
                </c:pt>
                <c:pt idx="1">
                  <c:v>2015</c:v>
                </c:pt>
                <c:pt idx="2">
                  <c:v>2016</c:v>
                </c:pt>
                <c:pt idx="3">
                  <c:v>2017</c:v>
                </c:pt>
                <c:pt idx="4">
                  <c:v>2018</c:v>
                </c:pt>
              </c:numCache>
            </c:numRef>
          </c:cat>
          <c:val>
            <c:numRef>
              <c:f>Sheet1!$D$2:$D$6</c:f>
              <c:numCache>
                <c:formatCode>General</c:formatCode>
                <c:ptCount val="5"/>
                <c:pt idx="0">
                  <c:v>0</c:v>
                </c:pt>
                <c:pt idx="1">
                  <c:v>1</c:v>
                </c:pt>
                <c:pt idx="2">
                  <c:v>0</c:v>
                </c:pt>
                <c:pt idx="3">
                  <c:v>8</c:v>
                </c:pt>
                <c:pt idx="4">
                  <c:v>30</c:v>
                </c:pt>
              </c:numCache>
            </c:numRef>
          </c:val>
        </c:ser>
        <c:dLbls>
          <c:showLegendKey val="0"/>
          <c:showVal val="0"/>
          <c:showCatName val="0"/>
          <c:showSerName val="0"/>
          <c:showPercent val="0"/>
          <c:showBubbleSize val="0"/>
        </c:dLbls>
        <c:gapWidth val="219"/>
        <c:overlap val="-27"/>
        <c:axId val="145897480"/>
        <c:axId val="145897872"/>
      </c:barChart>
      <c:catAx>
        <c:axId val="1458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897872"/>
        <c:crosses val="autoZero"/>
        <c:auto val="1"/>
        <c:lblAlgn val="ctr"/>
        <c:lblOffset val="100"/>
        <c:noMultiLvlLbl val="0"/>
      </c:catAx>
      <c:valAx>
        <c:axId val="145897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8974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A7C319-7AC9-4791-8410-B334EE455BAF}" type="datetimeFigureOut">
              <a:rPr lang="en-US" smtClean="0"/>
              <a:t>10/17/2018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97B0F14-A484-4BD0-99C5-BC532CBB4B6D}" type="slidenum">
              <a:rPr lang="en-US" smtClean="0"/>
              <a:t>‹#›</a:t>
            </a:fld>
            <a:endParaRPr lang="en-US"/>
          </a:p>
        </p:txBody>
      </p:sp>
    </p:spTree>
    <p:extLst>
      <p:ext uri="{BB962C8B-B14F-4D97-AF65-F5344CB8AC3E}">
        <p14:creationId xmlns:p14="http://schemas.microsoft.com/office/powerpoint/2010/main" val="130362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leafly.com/news/cannabis-101/the-great-wide-world-of-cannabis-concentrates"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leafly.com/explore/symptoms-pain" TargetMode="External"/><Relationship Id="rId5" Type="http://schemas.openxmlformats.org/officeDocument/2006/relationships/hyperlink" Target="https://www.leafly.com/news/cannabis-101/is-dabbing-good-or-bad-or-both" TargetMode="External"/><Relationship Id="rId4" Type="http://schemas.openxmlformats.org/officeDocument/2006/relationships/hyperlink" Target="https://www.leafly.com/news/cannabis-101/whats-the-deal-with-these-high-cbd-strain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day to you all. I</a:t>
            </a:r>
            <a:r>
              <a:rPr lang="en-US" baseline="0" dirty="0" smtClean="0"/>
              <a:t> believe most of you know me, at least by name. I am Chalsey Symonds one of the Government Analyst at the Central </a:t>
            </a:r>
            <a:r>
              <a:rPr lang="en-US" baseline="0" dirty="0" err="1" smtClean="0"/>
              <a:t>Govt</a:t>
            </a:r>
            <a:r>
              <a:rPr lang="en-US" baseline="0" dirty="0" smtClean="0"/>
              <a:t> Lab. I am before you today to give you an update regarding Cannabis and it’s evolution in Bermuda over the past 2 years through the eyes of us, the analyst at the lab. </a:t>
            </a:r>
            <a:endParaRPr lang="en-US" dirty="0"/>
          </a:p>
        </p:txBody>
      </p:sp>
      <p:sp>
        <p:nvSpPr>
          <p:cNvPr id="4" name="Slide Number Placeholder 3"/>
          <p:cNvSpPr>
            <a:spLocks noGrp="1"/>
          </p:cNvSpPr>
          <p:nvPr>
            <p:ph type="sldNum" sz="quarter" idx="10"/>
          </p:nvPr>
        </p:nvSpPr>
        <p:spPr/>
        <p:txBody>
          <a:bodyPr/>
          <a:lstStyle/>
          <a:p>
            <a:fld id="{197B0F14-A484-4BD0-99C5-BC532CBB4B6D}" type="slidenum">
              <a:rPr lang="en-US" smtClean="0"/>
              <a:t>1</a:t>
            </a:fld>
            <a:endParaRPr lang="en-US"/>
          </a:p>
        </p:txBody>
      </p:sp>
    </p:spTree>
    <p:extLst>
      <p:ext uri="{BB962C8B-B14F-4D97-AF65-F5344CB8AC3E}">
        <p14:creationId xmlns:p14="http://schemas.microsoft.com/office/powerpoint/2010/main" val="2961498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7B0F14-A484-4BD0-99C5-BC532CBB4B6D}" type="slidenum">
              <a:rPr lang="en-US" smtClean="0"/>
              <a:t>10</a:t>
            </a:fld>
            <a:endParaRPr lang="en-US"/>
          </a:p>
        </p:txBody>
      </p:sp>
    </p:spTree>
    <p:extLst>
      <p:ext uri="{BB962C8B-B14F-4D97-AF65-F5344CB8AC3E}">
        <p14:creationId xmlns:p14="http://schemas.microsoft.com/office/powerpoint/2010/main" val="3744411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Cannabis seems to be the recreational drug of choice in Bermuda. From the graph</a:t>
            </a:r>
            <a:r>
              <a:rPr lang="en-US" baseline="0" dirty="0" smtClean="0"/>
              <a:t> you can see that each year from 2014 until now there has been a steady increase in the number of cases that have been submitted into the lab for testing. This year being the highest and we still have just over 2 months left in the year. </a:t>
            </a:r>
            <a:r>
              <a:rPr lang="en-US" dirty="0" smtClean="0"/>
              <a:t>On average from 2014</a:t>
            </a:r>
            <a:r>
              <a:rPr lang="en-US" baseline="0" dirty="0" smtClean="0"/>
              <a:t> until 2018, cannabis related cases makes up 72 percent of the total drug cases that were submitted to the lab. In 2017 we see an increase in the “products” which indicates something that contains a cannabinoid whether it is an oil, an edible, butter etc. We received only 1 submission in 2015 which was a CBD oil – this was received prior to the legislation changes surrounding CBD. There were 8 cases in 2017 and so far in 2018 (thanks mainly to our busy cruise ship season) we have seen 30 and counting… </a:t>
            </a:r>
            <a:endParaRPr lang="en-US" dirty="0"/>
          </a:p>
        </p:txBody>
      </p:sp>
      <p:sp>
        <p:nvSpPr>
          <p:cNvPr id="4" name="Slide Number Placeholder 3"/>
          <p:cNvSpPr>
            <a:spLocks noGrp="1"/>
          </p:cNvSpPr>
          <p:nvPr>
            <p:ph type="sldNum" sz="quarter" idx="10"/>
          </p:nvPr>
        </p:nvSpPr>
        <p:spPr/>
        <p:txBody>
          <a:bodyPr/>
          <a:lstStyle/>
          <a:p>
            <a:fld id="{197B0F14-A484-4BD0-99C5-BC532CBB4B6D}" type="slidenum">
              <a:rPr lang="en-US" smtClean="0"/>
              <a:t>2</a:t>
            </a:fld>
            <a:endParaRPr lang="en-US"/>
          </a:p>
        </p:txBody>
      </p:sp>
    </p:spTree>
    <p:extLst>
      <p:ext uri="{BB962C8B-B14F-4D97-AF65-F5344CB8AC3E}">
        <p14:creationId xmlns:p14="http://schemas.microsoft.com/office/powerpoint/2010/main" val="639294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Traditionally</a:t>
            </a:r>
            <a:r>
              <a:rPr lang="en-US" baseline="0" dirty="0" smtClean="0"/>
              <a:t> we would see these 3 forms of cannabis. Buds/ flowering heads (usually from the female plant) which typically had the highest THC content. They can be quite pretty to look at and give that marijuana aroma. The leaves which have the lowest THC content of the 3 forms shown here and then resin. Resin is the sticky substance produced by the plant and is preferred to smoke in a pipe. </a:t>
            </a:r>
            <a:endParaRPr lang="en-US" dirty="0"/>
          </a:p>
        </p:txBody>
      </p:sp>
      <p:sp>
        <p:nvSpPr>
          <p:cNvPr id="4" name="Slide Number Placeholder 3"/>
          <p:cNvSpPr>
            <a:spLocks noGrp="1"/>
          </p:cNvSpPr>
          <p:nvPr>
            <p:ph type="sldNum" sz="quarter" idx="10"/>
          </p:nvPr>
        </p:nvSpPr>
        <p:spPr/>
        <p:txBody>
          <a:bodyPr/>
          <a:lstStyle/>
          <a:p>
            <a:fld id="{197B0F14-A484-4BD0-99C5-BC532CBB4B6D}" type="slidenum">
              <a:rPr lang="en-US" smtClean="0"/>
              <a:t>3</a:t>
            </a:fld>
            <a:endParaRPr lang="en-US"/>
          </a:p>
        </p:txBody>
      </p:sp>
    </p:spTree>
    <p:extLst>
      <p:ext uri="{BB962C8B-B14F-4D97-AF65-F5344CB8AC3E}">
        <p14:creationId xmlns:p14="http://schemas.microsoft.com/office/powerpoint/2010/main" val="3983171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year</a:t>
            </a:r>
            <a:r>
              <a:rPr lang="en-US" baseline="0" dirty="0" smtClean="0"/>
              <a:t> this act was passed which allows the courts (in my opinion) to operate using their </a:t>
            </a:r>
            <a:r>
              <a:rPr lang="en-US" baseline="0" dirty="0" err="1" smtClean="0"/>
              <a:t>disgression</a:t>
            </a:r>
            <a:r>
              <a:rPr lang="en-US" baseline="0" dirty="0" smtClean="0"/>
              <a:t> pertaining to cannabis if someone is found in possession of the drug. If they have a possession amount which was determined to be 7g or less, the person can be cautioned. HOWEVER the possession of the drug is still illegal. I think some people get confused about this assuming that they are “allowed” to have the drug as long as they have 7g or less. No. This allowance amount does not include resin or the cultivation of the plant. </a:t>
            </a:r>
          </a:p>
          <a:p>
            <a:r>
              <a:rPr lang="en-US" baseline="0" dirty="0" smtClean="0"/>
              <a:t>Once this law was passed I noticed a slight increase in the number of submissions with 7g or less of cannabis. I had to wonder if people were weighing just less so that they could ‘get away’ with possession of this drug.</a:t>
            </a:r>
          </a:p>
          <a:p>
            <a:endParaRPr lang="en-US" baseline="0" dirty="0" smtClean="0"/>
          </a:p>
          <a:p>
            <a:r>
              <a:rPr lang="en-US" baseline="0" dirty="0" smtClean="0"/>
              <a:t>PP Amendment order: CBD products NOT THC products. The problem is that there are products that can contain mostly THC, only THC, no THC </a:t>
            </a:r>
            <a:r>
              <a:rPr lang="en-US" baseline="0" dirty="0" err="1" smtClean="0"/>
              <a:t>etc</a:t>
            </a:r>
            <a:r>
              <a:rPr lang="en-US" baseline="0" dirty="0" smtClean="0"/>
              <a:t> but we don’t know what they contain until we test them. </a:t>
            </a:r>
            <a:endParaRPr lang="en-US" dirty="0"/>
          </a:p>
        </p:txBody>
      </p:sp>
      <p:sp>
        <p:nvSpPr>
          <p:cNvPr id="4" name="Slide Number Placeholder 3"/>
          <p:cNvSpPr>
            <a:spLocks noGrp="1"/>
          </p:cNvSpPr>
          <p:nvPr>
            <p:ph type="sldNum" sz="quarter" idx="10"/>
          </p:nvPr>
        </p:nvSpPr>
        <p:spPr/>
        <p:txBody>
          <a:bodyPr/>
          <a:lstStyle/>
          <a:p>
            <a:fld id="{197B0F14-A484-4BD0-99C5-BC532CBB4B6D}" type="slidenum">
              <a:rPr lang="en-US" smtClean="0"/>
              <a:t>4</a:t>
            </a:fld>
            <a:endParaRPr lang="en-US"/>
          </a:p>
        </p:txBody>
      </p:sp>
    </p:spTree>
    <p:extLst>
      <p:ext uri="{BB962C8B-B14F-4D97-AF65-F5344CB8AC3E}">
        <p14:creationId xmlns:p14="http://schemas.microsoft.com/office/powerpoint/2010/main" val="674940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so many variations of the plant now so I want to just discuss some of the terms with you. </a:t>
            </a:r>
          </a:p>
          <a:p>
            <a:pPr marL="232943" indent="-232943">
              <a:buAutoNum type="arabicPeriod"/>
            </a:pPr>
            <a:r>
              <a:rPr lang="en-US" baseline="0" dirty="0" err="1" smtClean="0"/>
              <a:t>Kief</a:t>
            </a:r>
            <a:r>
              <a:rPr lang="en-US" baseline="0" dirty="0" smtClean="0"/>
              <a:t> (aka dry sift/ pollen) consists of the trichomes which are found on the leaves and can be removed from the plant to form a fine powder. This powder can be then compressed to make hash, sprinkled to increase the high on a joint, used to make butter or added to coffee. The options appear to be endless</a:t>
            </a:r>
          </a:p>
          <a:p>
            <a:pPr marL="232943" indent="-232943">
              <a:buAutoNum type="arabicPeriod"/>
            </a:pPr>
            <a:r>
              <a:rPr lang="en-US" baseline="0" dirty="0" smtClean="0"/>
              <a:t>Hash/ Resin is an “old school” concentrate that is naturally produced by the plant to protect it’s leaves from the harsh environment of the sun/ heat. Naturally occurring resin has low concentration of THC between 4% – 18% however if the hash is made from </a:t>
            </a:r>
            <a:r>
              <a:rPr lang="en-US" baseline="0" dirty="0" err="1" smtClean="0"/>
              <a:t>kief</a:t>
            </a:r>
            <a:r>
              <a:rPr lang="en-US" baseline="0" dirty="0" smtClean="0"/>
              <a:t> the THC levels can be as high as 40%.</a:t>
            </a:r>
          </a:p>
          <a:p>
            <a:pPr marL="232943" indent="-232943">
              <a:buAutoNum type="arabicPeriod"/>
            </a:pPr>
            <a:r>
              <a:rPr lang="en-US" baseline="0" dirty="0" smtClean="0"/>
              <a:t>THC-A is created in a lab and is the purest form of THC available currently at almost 100%. Essentially, this product is comprised solely of THC-A taken from the trichomes of the plant itself. It is extracted and due to it’s form it crystallizes and visually it resembles cocaine. It contains no other cannabinoids or </a:t>
            </a:r>
            <a:r>
              <a:rPr lang="en-US" baseline="0" dirty="0" err="1" smtClean="0"/>
              <a:t>terpenes</a:t>
            </a:r>
            <a:r>
              <a:rPr lang="en-US" baseline="0" dirty="0" smtClean="0"/>
              <a:t> like the concentrates made to include plant material. The only compound present is THC-A. Users claim it tastes like “snowflakes” which essentially means it tastes like water. It is interesting to note that unless THC-A is heated it remains in this acid form. In this form no psychoactive affects will be experienced which makes this product appealing to persons who need THC medicinally but do not want to experience the high that THC gives. </a:t>
            </a:r>
            <a:endParaRPr lang="en-US" dirty="0"/>
          </a:p>
        </p:txBody>
      </p:sp>
      <p:sp>
        <p:nvSpPr>
          <p:cNvPr id="4" name="Slide Number Placeholder 3"/>
          <p:cNvSpPr>
            <a:spLocks noGrp="1"/>
          </p:cNvSpPr>
          <p:nvPr>
            <p:ph type="sldNum" sz="quarter" idx="10"/>
          </p:nvPr>
        </p:nvSpPr>
        <p:spPr/>
        <p:txBody>
          <a:bodyPr/>
          <a:lstStyle/>
          <a:p>
            <a:fld id="{197B0F14-A484-4BD0-99C5-BC532CBB4B6D}" type="slidenum">
              <a:rPr lang="en-US" smtClean="0"/>
              <a:t>5</a:t>
            </a:fld>
            <a:endParaRPr lang="en-US"/>
          </a:p>
        </p:txBody>
      </p:sp>
    </p:spTree>
    <p:extLst>
      <p:ext uri="{BB962C8B-B14F-4D97-AF65-F5344CB8AC3E}">
        <p14:creationId xmlns:p14="http://schemas.microsoft.com/office/powerpoint/2010/main" val="1201447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dirty="0">
                <a:hlinkClick r:id="rId3"/>
              </a:rPr>
              <a:t>cannabis extract</a:t>
            </a:r>
            <a:r>
              <a:rPr lang="en-US" dirty="0"/>
              <a:t> is any oil that concentrates the plant’s chemical compounds like THC and </a:t>
            </a:r>
            <a:r>
              <a:rPr lang="en-US" dirty="0">
                <a:hlinkClick r:id="rId4"/>
              </a:rPr>
              <a:t>CBD</a:t>
            </a:r>
            <a:r>
              <a:rPr lang="en-US" dirty="0"/>
              <a:t>. This is achieved through a variety of extraction processes and solvents, the most common being butane. Advancements in extraction technology have enabled the use of other solvents like carbon dioxide and pure hydrocarbons in a process that utilizes pressure in a safe closed-loop system. The end product is a highly potent BHO (butane hash oil) of varying consistencies most popularly used for vaporization and </a:t>
            </a:r>
            <a:r>
              <a:rPr lang="en-US" dirty="0">
                <a:hlinkClick r:id="rId5"/>
              </a:rPr>
              <a:t>dabbing</a:t>
            </a:r>
            <a:r>
              <a:rPr lang="en-US" dirty="0"/>
              <a:t>.</a:t>
            </a:r>
          </a:p>
          <a:p>
            <a:endParaRPr lang="en-US" dirty="0"/>
          </a:p>
          <a:p>
            <a:r>
              <a:rPr lang="en-US" dirty="0"/>
              <a:t>Cannabinoids are drawn out of the plant through butane extraction, which leaves behind a wax that will either maintain its sticky consistency or harden up, resulting in a crumbly “honeycomb” or a solid, glasslike substance referred to as “shatter.” Because its THC content stretches up to 80%, BHO is a popular remedy for </a:t>
            </a:r>
            <a:r>
              <a:rPr lang="en-US" dirty="0">
                <a:hlinkClick r:id="rId6"/>
              </a:rPr>
              <a:t>chronic pain</a:t>
            </a:r>
            <a:r>
              <a:rPr lang="en-US" dirty="0"/>
              <a:t> and other intractable symptoms. Live resin is created using a similar BHO extraction method but with fresh, flash frozen buds, as opposed to bud that has been dried and cured. Flash freezing the buds helps to retain the cannabinoid and </a:t>
            </a:r>
            <a:r>
              <a:rPr lang="en-US" dirty="0" err="1"/>
              <a:t>terpene</a:t>
            </a:r>
            <a:r>
              <a:rPr lang="en-US" dirty="0"/>
              <a:t> profile of the plant which is what add to the affects of the live resin. </a:t>
            </a:r>
          </a:p>
        </p:txBody>
      </p:sp>
      <p:sp>
        <p:nvSpPr>
          <p:cNvPr id="4" name="Slide Number Placeholder 3"/>
          <p:cNvSpPr>
            <a:spLocks noGrp="1"/>
          </p:cNvSpPr>
          <p:nvPr>
            <p:ph type="sldNum" sz="quarter" idx="10"/>
          </p:nvPr>
        </p:nvSpPr>
        <p:spPr/>
        <p:txBody>
          <a:bodyPr/>
          <a:lstStyle/>
          <a:p>
            <a:fld id="{197B0F14-A484-4BD0-99C5-BC532CBB4B6D}" type="slidenum">
              <a:rPr lang="en-US" smtClean="0"/>
              <a:t>6</a:t>
            </a:fld>
            <a:endParaRPr lang="en-US"/>
          </a:p>
        </p:txBody>
      </p:sp>
    </p:spTree>
    <p:extLst>
      <p:ext uri="{BB962C8B-B14F-4D97-AF65-F5344CB8AC3E}">
        <p14:creationId xmlns:p14="http://schemas.microsoft.com/office/powerpoint/2010/main" val="2804242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CO2 oils are produced using a CO2 supercritical fluid extraction technology. This method is said to be safer than BHO methods because CO2 is a gas instead of a solvent (butane). CO2 oils are those found in </a:t>
            </a:r>
            <a:r>
              <a:rPr lang="en-US" dirty="0" err="1"/>
              <a:t>vape</a:t>
            </a:r>
            <a:r>
              <a:rPr lang="en-US" dirty="0"/>
              <a:t> pens, CBD/THC oils can also be produced using this method. </a:t>
            </a:r>
          </a:p>
        </p:txBody>
      </p:sp>
      <p:sp>
        <p:nvSpPr>
          <p:cNvPr id="4" name="Slide Number Placeholder 3"/>
          <p:cNvSpPr>
            <a:spLocks noGrp="1"/>
          </p:cNvSpPr>
          <p:nvPr>
            <p:ph type="sldNum" sz="quarter" idx="10"/>
          </p:nvPr>
        </p:nvSpPr>
        <p:spPr/>
        <p:txBody>
          <a:bodyPr/>
          <a:lstStyle/>
          <a:p>
            <a:fld id="{197B0F14-A484-4BD0-99C5-BC532CBB4B6D}" type="slidenum">
              <a:rPr lang="en-US" smtClean="0"/>
              <a:t>7</a:t>
            </a:fld>
            <a:endParaRPr lang="en-US"/>
          </a:p>
        </p:txBody>
      </p:sp>
    </p:spTree>
    <p:extLst>
      <p:ext uri="{BB962C8B-B14F-4D97-AF65-F5344CB8AC3E}">
        <p14:creationId xmlns:p14="http://schemas.microsoft.com/office/powerpoint/2010/main" val="982078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“at home” cannabis</a:t>
            </a:r>
            <a:r>
              <a:rPr lang="en-US" baseline="0" dirty="0" smtClean="0"/>
              <a:t> edibles are made by first producing cannabis butter. This butter is infused with the cannabis plant to create </a:t>
            </a:r>
            <a:r>
              <a:rPr lang="en-US" baseline="0" dirty="0" err="1" smtClean="0"/>
              <a:t>Cannabutter</a:t>
            </a:r>
            <a:r>
              <a:rPr lang="en-US" baseline="0" dirty="0" smtClean="0"/>
              <a:t>. Cannabinoids are fat soluble which means that it will not easily dissolve in water-like substances. Fatty oils like butter, coconut oil/ olive oil are all known to be good carriers of cannabinoids. There are companies who also manufacture edibles containing varying levels of THC/CBD and other cannabinoids. Usually this information is visible on the packaging stating which cannabinoid and the weight (usually in mg). Examples of this can be seen on the these two packages on the far side of this slide.</a:t>
            </a:r>
            <a:endParaRPr lang="en-US" dirty="0"/>
          </a:p>
        </p:txBody>
      </p:sp>
      <p:sp>
        <p:nvSpPr>
          <p:cNvPr id="4" name="Slide Number Placeholder 3"/>
          <p:cNvSpPr>
            <a:spLocks noGrp="1"/>
          </p:cNvSpPr>
          <p:nvPr>
            <p:ph type="sldNum" sz="quarter" idx="10"/>
          </p:nvPr>
        </p:nvSpPr>
        <p:spPr/>
        <p:txBody>
          <a:bodyPr/>
          <a:lstStyle/>
          <a:p>
            <a:fld id="{197B0F14-A484-4BD0-99C5-BC532CBB4B6D}" type="slidenum">
              <a:rPr lang="en-US" smtClean="0"/>
              <a:t>8</a:t>
            </a:fld>
            <a:endParaRPr lang="en-US"/>
          </a:p>
        </p:txBody>
      </p:sp>
    </p:spTree>
    <p:extLst>
      <p:ext uri="{BB962C8B-B14F-4D97-AF65-F5344CB8AC3E}">
        <p14:creationId xmlns:p14="http://schemas.microsoft.com/office/powerpoint/2010/main" val="2110655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Traditionally brownies</a:t>
            </a:r>
            <a:r>
              <a:rPr lang="en-US" baseline="0" dirty="0" smtClean="0"/>
              <a:t> were </a:t>
            </a:r>
            <a:r>
              <a:rPr lang="en-US" dirty="0" smtClean="0"/>
              <a:t>made</a:t>
            </a:r>
            <a:r>
              <a:rPr lang="en-US" baseline="0" dirty="0" smtClean="0"/>
              <a:t> with “regular” batter and crumbled resin or plant material but now it is being produced with </a:t>
            </a:r>
            <a:r>
              <a:rPr lang="en-US" baseline="0" dirty="0" err="1" smtClean="0"/>
              <a:t>cannabutter</a:t>
            </a:r>
            <a:r>
              <a:rPr lang="en-US" baseline="0" dirty="0" smtClean="0"/>
              <a:t> which alters the appearance of the product. You can imagine if you picked up a brownie with some leaves sticking out of it you might wondering what on earth was going on? Unless of course you knew what it was beforehand. Now with the creation of </a:t>
            </a:r>
            <a:r>
              <a:rPr lang="en-US" baseline="0" dirty="0" err="1" smtClean="0"/>
              <a:t>cannabutter</a:t>
            </a:r>
            <a:r>
              <a:rPr lang="en-US" baseline="0" dirty="0" smtClean="0"/>
              <a:t> the products just look like “normal” baked treats. People make brownies, cookies, cupcakes. Research suggests you can make fried chicken, macaroni &amp; cheese, pizza… let list goes on. If the butter is correctly made then you can have higher levels of THC in the edibles than previously recorded. </a:t>
            </a:r>
            <a:endParaRPr lang="en-US" dirty="0"/>
          </a:p>
        </p:txBody>
      </p:sp>
      <p:sp>
        <p:nvSpPr>
          <p:cNvPr id="4" name="Slide Number Placeholder 3"/>
          <p:cNvSpPr>
            <a:spLocks noGrp="1"/>
          </p:cNvSpPr>
          <p:nvPr>
            <p:ph type="sldNum" sz="quarter" idx="10"/>
          </p:nvPr>
        </p:nvSpPr>
        <p:spPr/>
        <p:txBody>
          <a:bodyPr/>
          <a:lstStyle/>
          <a:p>
            <a:fld id="{197B0F14-A484-4BD0-99C5-BC532CBB4B6D}" type="slidenum">
              <a:rPr lang="en-US" smtClean="0"/>
              <a:t>9</a:t>
            </a:fld>
            <a:endParaRPr lang="en-US"/>
          </a:p>
        </p:txBody>
      </p:sp>
    </p:spTree>
    <p:extLst>
      <p:ext uri="{BB962C8B-B14F-4D97-AF65-F5344CB8AC3E}">
        <p14:creationId xmlns:p14="http://schemas.microsoft.com/office/powerpoint/2010/main" val="5245837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10/17/2018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10/17/2018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10/17/2018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10/17/2018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10/17/2018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10/17/2018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10/17/2018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402188"/>
            <a:ext cx="9448800" cy="1825096"/>
          </a:xfrm>
        </p:spPr>
        <p:txBody>
          <a:bodyPr/>
          <a:lstStyle/>
          <a:p>
            <a:pPr algn="ctr"/>
            <a:r>
              <a:rPr lang="en-US" dirty="0" smtClean="0"/>
              <a:t>2018 Annual </a:t>
            </a:r>
            <a:r>
              <a:rPr lang="en-US" dirty="0" err="1" smtClean="0"/>
              <a:t>berdin</a:t>
            </a:r>
            <a:r>
              <a:rPr lang="en-US" dirty="0" smtClean="0"/>
              <a:t> meeting</a:t>
            </a:r>
            <a:endParaRPr lang="en-US" dirty="0"/>
          </a:p>
        </p:txBody>
      </p:sp>
      <p:sp>
        <p:nvSpPr>
          <p:cNvPr id="3" name="Subtitle 2"/>
          <p:cNvSpPr>
            <a:spLocks noGrp="1"/>
          </p:cNvSpPr>
          <p:nvPr>
            <p:ph type="subTitle" idx="1"/>
          </p:nvPr>
        </p:nvSpPr>
        <p:spPr>
          <a:xfrm>
            <a:off x="1371599" y="4117392"/>
            <a:ext cx="9448800" cy="685800"/>
          </a:xfrm>
        </p:spPr>
        <p:txBody>
          <a:bodyPr>
            <a:noAutofit/>
          </a:bodyPr>
          <a:lstStyle/>
          <a:p>
            <a:pPr algn="ctr"/>
            <a:r>
              <a:rPr lang="en-US" sz="1800" dirty="0" smtClean="0"/>
              <a:t>Chalsey Symonds</a:t>
            </a:r>
          </a:p>
          <a:p>
            <a:pPr algn="ctr"/>
            <a:r>
              <a:rPr lang="en-US" sz="1800" dirty="0" smtClean="0"/>
              <a:t>Government Analyst</a:t>
            </a:r>
            <a:endParaRPr lang="en-US" sz="1800" dirty="0"/>
          </a:p>
        </p:txBody>
      </p:sp>
      <p:sp>
        <p:nvSpPr>
          <p:cNvPr id="4" name="TextBox 3"/>
          <p:cNvSpPr txBox="1"/>
          <p:nvPr/>
        </p:nvSpPr>
        <p:spPr>
          <a:xfrm>
            <a:off x="2682551" y="3387158"/>
            <a:ext cx="6826897" cy="477054"/>
          </a:xfrm>
          <a:prstGeom prst="rect">
            <a:avLst/>
          </a:prstGeom>
          <a:noFill/>
        </p:spPr>
        <p:txBody>
          <a:bodyPr wrap="square" rtlCol="0">
            <a:spAutoFit/>
          </a:bodyPr>
          <a:lstStyle/>
          <a:p>
            <a:r>
              <a:rPr lang="en-US" sz="2500" dirty="0"/>
              <a:t>Update from the Government Laboratory</a:t>
            </a:r>
          </a:p>
        </p:txBody>
      </p:sp>
    </p:spTree>
    <p:extLst>
      <p:ext uri="{BB962C8B-B14F-4D97-AF65-F5344CB8AC3E}">
        <p14:creationId xmlns:p14="http://schemas.microsoft.com/office/powerpoint/2010/main" val="2825035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Cannabis products</a:t>
            </a:r>
            <a:endParaRPr lang="en-US" dirty="0"/>
          </a:p>
        </p:txBody>
      </p:sp>
      <p:sp>
        <p:nvSpPr>
          <p:cNvPr id="3" name="Content Placeholder 2"/>
          <p:cNvSpPr>
            <a:spLocks noGrp="1"/>
          </p:cNvSpPr>
          <p:nvPr>
            <p:ph sz="half" idx="1"/>
          </p:nvPr>
        </p:nvSpPr>
        <p:spPr/>
        <p:txBody>
          <a:bodyPr>
            <a:normAutofit/>
          </a:bodyPr>
          <a:lstStyle/>
          <a:p>
            <a:endParaRPr lang="en-US" sz="2000" dirty="0" smtClean="0"/>
          </a:p>
          <a:p>
            <a:pPr marL="0" indent="0">
              <a:buNone/>
            </a:pPr>
            <a:r>
              <a:rPr lang="en-US" sz="2000" dirty="0" smtClean="0"/>
              <a:t>Homemade Products</a:t>
            </a:r>
          </a:p>
          <a:p>
            <a:pPr marL="0" indent="0">
              <a:buNone/>
            </a:pPr>
            <a:endParaRPr lang="en-US" sz="2000" dirty="0" smtClean="0"/>
          </a:p>
          <a:p>
            <a:pPr lvl="1"/>
            <a:r>
              <a:rPr lang="en-US" sz="1800" dirty="0" smtClean="0"/>
              <a:t>Foil wrapped packages</a:t>
            </a:r>
          </a:p>
          <a:p>
            <a:pPr lvl="1"/>
            <a:r>
              <a:rPr lang="en-US" sz="1800" dirty="0" smtClean="0"/>
              <a:t>Knotted plastic packages</a:t>
            </a:r>
          </a:p>
          <a:p>
            <a:pPr lvl="1"/>
            <a:r>
              <a:rPr lang="en-US" sz="1800" dirty="0" smtClean="0"/>
              <a:t>Parchment paper packages</a:t>
            </a:r>
            <a:endParaRPr lang="en-US" sz="1800" dirty="0"/>
          </a:p>
        </p:txBody>
      </p:sp>
      <p:sp>
        <p:nvSpPr>
          <p:cNvPr id="4" name="Content Placeholder 3"/>
          <p:cNvSpPr>
            <a:spLocks noGrp="1"/>
          </p:cNvSpPr>
          <p:nvPr>
            <p:ph sz="half" idx="2"/>
          </p:nvPr>
        </p:nvSpPr>
        <p:spPr/>
        <p:txBody>
          <a:bodyPr>
            <a:normAutofit/>
          </a:bodyPr>
          <a:lstStyle/>
          <a:p>
            <a:pPr marL="0" indent="0">
              <a:buNone/>
            </a:pPr>
            <a:endParaRPr lang="en-US" sz="2000" dirty="0" smtClean="0"/>
          </a:p>
          <a:p>
            <a:pPr marL="0" indent="0">
              <a:buNone/>
            </a:pPr>
            <a:r>
              <a:rPr lang="en-US" sz="2000" dirty="0" smtClean="0"/>
              <a:t>Commercially Manufactured Products</a:t>
            </a:r>
          </a:p>
          <a:p>
            <a:pPr marL="0" indent="0">
              <a:buNone/>
            </a:pPr>
            <a:endParaRPr lang="en-US" sz="2000" dirty="0" smtClean="0"/>
          </a:p>
          <a:p>
            <a:pPr lvl="1"/>
            <a:r>
              <a:rPr lang="en-US" sz="1800" dirty="0" smtClean="0"/>
              <a:t>Properly labelled packages</a:t>
            </a:r>
          </a:p>
          <a:p>
            <a:pPr lvl="1"/>
            <a:r>
              <a:rPr lang="en-US" sz="1800" dirty="0" smtClean="0"/>
              <a:t>Cannabinoid content detailed</a:t>
            </a:r>
          </a:p>
          <a:p>
            <a:pPr lvl="1"/>
            <a:r>
              <a:rPr lang="en-US" sz="1800" dirty="0" smtClean="0"/>
              <a:t>Usually has a fun name</a:t>
            </a:r>
          </a:p>
          <a:p>
            <a:pPr lvl="1"/>
            <a:endParaRPr lang="en-US" sz="1800" dirty="0"/>
          </a:p>
        </p:txBody>
      </p:sp>
    </p:spTree>
    <p:extLst>
      <p:ext uri="{BB962C8B-B14F-4D97-AF65-F5344CB8AC3E}">
        <p14:creationId xmlns:p14="http://schemas.microsoft.com/office/powerpoint/2010/main" val="31944980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Cannabis in Bermuda</a:t>
            </a:r>
            <a:endParaRPr lang="en-US" dirty="0"/>
          </a:p>
        </p:txBody>
      </p:sp>
      <p:sp>
        <p:nvSpPr>
          <p:cNvPr id="3" name="Content Placeholder 2"/>
          <p:cNvSpPr>
            <a:spLocks noGrp="1"/>
          </p:cNvSpPr>
          <p:nvPr>
            <p:ph sz="half" idx="1"/>
          </p:nvPr>
        </p:nvSpPr>
        <p:spPr/>
        <p:txBody>
          <a:bodyPr/>
          <a:lstStyle/>
          <a:p>
            <a:r>
              <a:rPr lang="en-US" dirty="0" smtClean="0"/>
              <a:t>Appears to be the recreational drug of choice</a:t>
            </a:r>
          </a:p>
          <a:p>
            <a:r>
              <a:rPr lang="en-US" dirty="0" smtClean="0"/>
              <a:t>Rise in total case submitted each year</a:t>
            </a:r>
          </a:p>
          <a:p>
            <a:r>
              <a:rPr lang="en-US" dirty="0" smtClean="0"/>
              <a:t>72% of the total drug cases submitted to the lab are cannabis related</a:t>
            </a:r>
          </a:p>
          <a:p>
            <a:r>
              <a:rPr lang="en-US" dirty="0" smtClean="0"/>
              <a:t>2017 starts the spike in cannabis liquids</a:t>
            </a:r>
          </a:p>
          <a:p>
            <a:r>
              <a:rPr lang="en-US" dirty="0" smtClean="0"/>
              <a:t>Border seizures have kept us very busy this season</a:t>
            </a:r>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1599654721"/>
              </p:ext>
            </p:extLst>
          </p:nvPr>
        </p:nvGraphicFramePr>
        <p:xfrm>
          <a:off x="6172200" y="2193925"/>
          <a:ext cx="5334000" cy="40243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4240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Marijuana use in </a:t>
            </a:r>
            <a:r>
              <a:rPr lang="en-US" dirty="0" err="1" smtClean="0"/>
              <a:t>bermuda</a:t>
            </a:r>
            <a:endParaRPr lang="en-US" dirty="0"/>
          </a:p>
        </p:txBody>
      </p:sp>
      <p:sp>
        <p:nvSpPr>
          <p:cNvPr id="3" name="Content Placeholder 2"/>
          <p:cNvSpPr>
            <a:spLocks noGrp="1"/>
          </p:cNvSpPr>
          <p:nvPr>
            <p:ph sz="half" idx="1"/>
          </p:nvPr>
        </p:nvSpPr>
        <p:spPr>
          <a:xfrm>
            <a:off x="685800" y="2194559"/>
            <a:ext cx="10820400" cy="4024125"/>
          </a:xfrm>
        </p:spPr>
        <p:txBody>
          <a:bodyPr>
            <a:normAutofit/>
          </a:bodyPr>
          <a:lstStyle/>
          <a:p>
            <a:pPr marL="0" indent="0">
              <a:buNone/>
            </a:pPr>
            <a:r>
              <a:rPr lang="en-US" sz="3500" dirty="0" smtClean="0"/>
              <a:t>Buds/ Flowering Heads                       Leaves</a:t>
            </a:r>
          </a:p>
          <a:p>
            <a:endParaRPr lang="en-US" sz="3500" dirty="0" smtClean="0"/>
          </a:p>
          <a:p>
            <a:pPr marL="0" indent="0">
              <a:buNone/>
            </a:pPr>
            <a:endParaRPr lang="en-US" sz="3500" dirty="0" smtClean="0"/>
          </a:p>
          <a:p>
            <a:pPr marL="0" indent="0">
              <a:buNone/>
            </a:pPr>
            <a:r>
              <a:rPr lang="en-US" sz="3500" dirty="0"/>
              <a:t>	</a:t>
            </a:r>
            <a:r>
              <a:rPr lang="en-US" sz="3500" dirty="0" smtClean="0"/>
              <a:t>				 Resin </a:t>
            </a:r>
            <a:endParaRPr lang="en-US" sz="35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5116" y="2841173"/>
            <a:ext cx="1838130" cy="183813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0678" t="16849" r="7768" b="21783"/>
          <a:stretch/>
        </p:blipFill>
        <p:spPr>
          <a:xfrm>
            <a:off x="5103221" y="4800431"/>
            <a:ext cx="1985557" cy="141825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4429" y="2948304"/>
            <a:ext cx="2445353" cy="1623867"/>
          </a:xfrm>
          <a:prstGeom prst="rect">
            <a:avLst/>
          </a:prstGeom>
        </p:spPr>
      </p:pic>
    </p:spTree>
    <p:extLst>
      <p:ext uri="{BB962C8B-B14F-4D97-AF65-F5344CB8AC3E}">
        <p14:creationId xmlns:p14="http://schemas.microsoft.com/office/powerpoint/2010/main" val="873006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Legislative changes</a:t>
            </a:r>
            <a:endParaRPr lang="en-US" dirty="0"/>
          </a:p>
        </p:txBody>
      </p:sp>
      <p:sp>
        <p:nvSpPr>
          <p:cNvPr id="3" name="Content Placeholder 2"/>
          <p:cNvSpPr>
            <a:spLocks noGrp="1"/>
          </p:cNvSpPr>
          <p:nvPr>
            <p:ph sz="half" idx="1"/>
          </p:nvPr>
        </p:nvSpPr>
        <p:spPr/>
        <p:txBody>
          <a:bodyPr anchor="ctr"/>
          <a:lstStyle/>
          <a:p>
            <a:r>
              <a:rPr lang="en-US" dirty="0" smtClean="0"/>
              <a:t>Misused of Drugs Decriminalization of Cannabis Act 2017</a:t>
            </a:r>
          </a:p>
          <a:p>
            <a:pPr lvl="1"/>
            <a:r>
              <a:rPr lang="en-US" dirty="0" smtClean="0"/>
              <a:t>7 </a:t>
            </a:r>
            <a:r>
              <a:rPr lang="en-US" dirty="0"/>
              <a:t>grams or less	</a:t>
            </a:r>
            <a:endParaRPr lang="en-US" dirty="0" smtClean="0"/>
          </a:p>
          <a:p>
            <a:pPr lvl="1"/>
            <a:r>
              <a:rPr lang="en-US" dirty="0" smtClean="0"/>
              <a:t>Does not include resin</a:t>
            </a:r>
            <a:endParaRPr lang="en-US" dirty="0"/>
          </a:p>
          <a:p>
            <a:endParaRPr lang="en-US" dirty="0" smtClean="0"/>
          </a:p>
          <a:p>
            <a:r>
              <a:rPr lang="en-US" dirty="0" smtClean="0"/>
              <a:t>Cannabis is STILL illegal</a:t>
            </a:r>
          </a:p>
          <a:p>
            <a:endParaRPr lang="en-US" dirty="0"/>
          </a:p>
          <a:p>
            <a:r>
              <a:rPr lang="en-US" dirty="0" smtClean="0"/>
              <a:t>Increase in the number of ‘personal use’ cases with 7grams or less</a:t>
            </a:r>
          </a:p>
          <a:p>
            <a:pPr marL="457200" lvl="1" indent="0">
              <a:buNone/>
            </a:pPr>
            <a:endParaRPr lang="en-US" dirty="0" smtClean="0"/>
          </a:p>
          <a:p>
            <a:pPr marL="914400" lvl="2" indent="0">
              <a:buNone/>
            </a:pPr>
            <a:endParaRPr lang="en-US" dirty="0" smtClean="0"/>
          </a:p>
        </p:txBody>
      </p:sp>
      <p:sp>
        <p:nvSpPr>
          <p:cNvPr id="4" name="Content Placeholder 3"/>
          <p:cNvSpPr>
            <a:spLocks noGrp="1"/>
          </p:cNvSpPr>
          <p:nvPr>
            <p:ph sz="half" idx="2"/>
          </p:nvPr>
        </p:nvSpPr>
        <p:spPr>
          <a:xfrm>
            <a:off x="6172200" y="2057401"/>
            <a:ext cx="5334000" cy="4161284"/>
          </a:xfrm>
        </p:spPr>
        <p:txBody>
          <a:bodyPr anchor="ctr"/>
          <a:lstStyle/>
          <a:p>
            <a:r>
              <a:rPr lang="en-US" dirty="0" smtClean="0"/>
              <a:t>Pharmacy &amp; Poisons Schedule 4 Amendment Order 2017</a:t>
            </a:r>
          </a:p>
          <a:p>
            <a:endParaRPr lang="en-US" dirty="0"/>
          </a:p>
          <a:p>
            <a:r>
              <a:rPr lang="en-US" dirty="0" smtClean="0"/>
              <a:t>Allowance of CBD products containing &lt;1% THC</a:t>
            </a:r>
          </a:p>
          <a:p>
            <a:pPr lvl="1"/>
            <a:r>
              <a:rPr lang="en-US" dirty="0" smtClean="0"/>
              <a:t>Oils</a:t>
            </a:r>
          </a:p>
          <a:p>
            <a:pPr lvl="1"/>
            <a:r>
              <a:rPr lang="en-US" dirty="0" smtClean="0"/>
              <a:t>Vape Pens/ E-Cigarettes</a:t>
            </a:r>
          </a:p>
          <a:p>
            <a:pPr lvl="1"/>
            <a:r>
              <a:rPr lang="en-US" dirty="0" smtClean="0"/>
              <a:t>Chews &amp; Gummies</a:t>
            </a:r>
          </a:p>
          <a:p>
            <a:pPr marL="457200" lvl="1" indent="0">
              <a:buNone/>
            </a:pPr>
            <a:endParaRPr lang="en-US" dirty="0"/>
          </a:p>
        </p:txBody>
      </p:sp>
    </p:spTree>
    <p:extLst>
      <p:ext uri="{BB962C8B-B14F-4D97-AF65-F5344CB8AC3E}">
        <p14:creationId xmlns:p14="http://schemas.microsoft.com/office/powerpoint/2010/main" val="40976412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concentrates</a:t>
            </a:r>
            <a:endParaRPr lang="en-US" dirty="0"/>
          </a:p>
        </p:txBody>
      </p:sp>
      <p:sp>
        <p:nvSpPr>
          <p:cNvPr id="3" name="Text Placeholder 2"/>
          <p:cNvSpPr>
            <a:spLocks noGrp="1"/>
          </p:cNvSpPr>
          <p:nvPr>
            <p:ph type="body" idx="1"/>
          </p:nvPr>
        </p:nvSpPr>
        <p:spPr/>
        <p:txBody>
          <a:bodyPr/>
          <a:lstStyle/>
          <a:p>
            <a:r>
              <a:rPr lang="en-US" dirty="0" err="1" smtClean="0"/>
              <a:t>Kief</a:t>
            </a:r>
            <a:r>
              <a:rPr lang="en-US" dirty="0" smtClean="0"/>
              <a:t> (dry sift/ pollen)</a:t>
            </a:r>
            <a:endParaRPr lang="en-US" dirty="0"/>
          </a:p>
        </p:txBody>
      </p:sp>
      <p:pic>
        <p:nvPicPr>
          <p:cNvPr id="12" name="Picture Placeholder 11"/>
          <p:cNvPicPr>
            <a:picLocks noGrp="1" noChangeAspect="1"/>
          </p:cNvPicPr>
          <p:nvPr>
            <p:ph type="pic" idx="15"/>
          </p:nvPr>
        </p:nvPicPr>
        <p:blipFill>
          <a:blip r:embed="rId3">
            <a:extLst>
              <a:ext uri="{28A0092B-C50C-407E-A947-70E740481C1C}">
                <a14:useLocalDpi xmlns:a14="http://schemas.microsoft.com/office/drawing/2010/main" val="0"/>
              </a:ext>
            </a:extLst>
          </a:blip>
          <a:srcRect t="16821" b="16821"/>
          <a:stretch>
            <a:fillRect/>
          </a:stretch>
        </p:blipFill>
        <p:spPr>
          <a:xfrm>
            <a:off x="688618" y="2362200"/>
            <a:ext cx="3451582" cy="1828800"/>
          </a:xfrm>
        </p:spPr>
      </p:pic>
      <p:sp>
        <p:nvSpPr>
          <p:cNvPr id="5" name="Text Placeholder 4"/>
          <p:cNvSpPr>
            <a:spLocks noGrp="1"/>
          </p:cNvSpPr>
          <p:nvPr>
            <p:ph type="body" sz="half" idx="18"/>
          </p:nvPr>
        </p:nvSpPr>
        <p:spPr>
          <a:xfrm>
            <a:off x="688618" y="4873764"/>
            <a:ext cx="3451582" cy="1442195"/>
          </a:xfrm>
        </p:spPr>
        <p:txBody>
          <a:bodyPr>
            <a:normAutofit fontScale="92500"/>
          </a:bodyPr>
          <a:lstStyle/>
          <a:p>
            <a:pPr marL="285750" indent="-285750">
              <a:buFontTx/>
              <a:buChar char="-"/>
            </a:pPr>
            <a:r>
              <a:rPr lang="en-US" dirty="0" smtClean="0"/>
              <a:t>Made of resin glands found on the trichomes of cannabis flowers</a:t>
            </a:r>
          </a:p>
          <a:p>
            <a:pPr marL="285750" indent="-285750">
              <a:buFontTx/>
              <a:buChar char="-"/>
            </a:pPr>
            <a:r>
              <a:rPr lang="en-US" dirty="0" smtClean="0"/>
              <a:t>Used to make hash</a:t>
            </a:r>
          </a:p>
          <a:p>
            <a:pPr marL="285750" indent="-285750">
              <a:buFontTx/>
              <a:buChar char="-"/>
            </a:pPr>
            <a:r>
              <a:rPr lang="en-US" dirty="0" smtClean="0"/>
              <a:t>Applied to </a:t>
            </a:r>
            <a:r>
              <a:rPr lang="en-US" dirty="0" err="1" smtClean="0"/>
              <a:t>spliffs</a:t>
            </a:r>
            <a:r>
              <a:rPr lang="en-US" dirty="0" smtClean="0"/>
              <a:t> to increase the high</a:t>
            </a:r>
          </a:p>
          <a:p>
            <a:pPr marL="285750" indent="-285750">
              <a:buFontTx/>
              <a:buChar char="-"/>
            </a:pPr>
            <a:r>
              <a:rPr lang="en-US" dirty="0" smtClean="0"/>
              <a:t>20-30</a:t>
            </a:r>
            <a:r>
              <a:rPr lang="en-US" dirty="0" smtClean="0"/>
              <a:t>% THC concentration</a:t>
            </a:r>
            <a:endParaRPr lang="en-US" dirty="0"/>
          </a:p>
        </p:txBody>
      </p:sp>
      <p:sp>
        <p:nvSpPr>
          <p:cNvPr id="6" name="Text Placeholder 5"/>
          <p:cNvSpPr>
            <a:spLocks noGrp="1"/>
          </p:cNvSpPr>
          <p:nvPr>
            <p:ph type="body" sz="quarter" idx="3"/>
          </p:nvPr>
        </p:nvSpPr>
        <p:spPr/>
        <p:txBody>
          <a:bodyPr/>
          <a:lstStyle/>
          <a:p>
            <a:r>
              <a:rPr lang="en-US" dirty="0" smtClean="0"/>
              <a:t>hash/ resin</a:t>
            </a:r>
            <a:endParaRPr lang="en-US" dirty="0"/>
          </a:p>
        </p:txBody>
      </p:sp>
      <p:pic>
        <p:nvPicPr>
          <p:cNvPr id="14" name="Picture Placeholder 13"/>
          <p:cNvPicPr>
            <a:picLocks noGrp="1" noChangeAspect="1"/>
          </p:cNvPicPr>
          <p:nvPr>
            <p:ph type="pic" idx="21"/>
          </p:nvPr>
        </p:nvPicPr>
        <p:blipFill>
          <a:blip r:embed="rId4">
            <a:extLst>
              <a:ext uri="{28A0092B-C50C-407E-A947-70E740481C1C}">
                <a14:useLocalDpi xmlns:a14="http://schemas.microsoft.com/office/drawing/2010/main" val="0"/>
              </a:ext>
            </a:extLst>
          </a:blip>
          <a:srcRect t="27070" b="27070"/>
          <a:stretch>
            <a:fillRect/>
          </a:stretch>
        </p:blipFill>
        <p:spPr>
          <a:xfrm>
            <a:off x="4374263" y="2362200"/>
            <a:ext cx="3448936" cy="1828800"/>
          </a:xfrm>
        </p:spPr>
      </p:pic>
      <p:sp>
        <p:nvSpPr>
          <p:cNvPr id="8" name="Text Placeholder 7"/>
          <p:cNvSpPr>
            <a:spLocks noGrp="1"/>
          </p:cNvSpPr>
          <p:nvPr>
            <p:ph type="body" sz="half" idx="19"/>
          </p:nvPr>
        </p:nvSpPr>
        <p:spPr>
          <a:xfrm>
            <a:off x="4374264" y="4873763"/>
            <a:ext cx="3448935" cy="1442196"/>
          </a:xfrm>
        </p:spPr>
        <p:txBody>
          <a:bodyPr/>
          <a:lstStyle/>
          <a:p>
            <a:pPr marL="285750" indent="-285750">
              <a:buFontTx/>
              <a:buChar char="-"/>
            </a:pPr>
            <a:r>
              <a:rPr lang="en-US" dirty="0" smtClean="0"/>
              <a:t>Compressed cannabis resin</a:t>
            </a:r>
          </a:p>
          <a:p>
            <a:pPr marL="285750" indent="-285750">
              <a:buFontTx/>
              <a:buChar char="-"/>
            </a:pPr>
            <a:r>
              <a:rPr lang="en-US" dirty="0" smtClean="0"/>
              <a:t>Resin is naturally produced by the plant (no greater than 20% THC)</a:t>
            </a:r>
          </a:p>
          <a:p>
            <a:pPr marL="285750" indent="-285750">
              <a:buFontTx/>
              <a:buChar char="-"/>
            </a:pPr>
            <a:r>
              <a:rPr lang="en-US" dirty="0" smtClean="0"/>
              <a:t>4-30</a:t>
            </a:r>
            <a:r>
              <a:rPr lang="en-US" dirty="0" smtClean="0"/>
              <a:t>% THC concentration</a:t>
            </a:r>
          </a:p>
          <a:p>
            <a:pPr marL="742950" lvl="1" indent="-285750">
              <a:buFontTx/>
              <a:buChar char="-"/>
            </a:pPr>
            <a:r>
              <a:rPr lang="en-US" dirty="0" smtClean="0"/>
              <a:t>Higher levels come from </a:t>
            </a:r>
            <a:r>
              <a:rPr lang="en-US" dirty="0" err="1" smtClean="0"/>
              <a:t>kief</a:t>
            </a:r>
            <a:r>
              <a:rPr lang="en-US" dirty="0" smtClean="0"/>
              <a:t> resin</a:t>
            </a:r>
            <a:endParaRPr lang="en-US" dirty="0"/>
          </a:p>
        </p:txBody>
      </p:sp>
      <p:sp>
        <p:nvSpPr>
          <p:cNvPr id="9" name="Text Placeholder 8"/>
          <p:cNvSpPr>
            <a:spLocks noGrp="1"/>
          </p:cNvSpPr>
          <p:nvPr>
            <p:ph type="body" sz="quarter" idx="13"/>
          </p:nvPr>
        </p:nvSpPr>
        <p:spPr/>
        <p:txBody>
          <a:bodyPr/>
          <a:lstStyle/>
          <a:p>
            <a:r>
              <a:rPr lang="en-US" dirty="0" smtClean="0"/>
              <a:t>THC-A crystalline</a:t>
            </a:r>
            <a:endParaRPr lang="en-US" dirty="0"/>
          </a:p>
        </p:txBody>
      </p:sp>
      <p:pic>
        <p:nvPicPr>
          <p:cNvPr id="13" name="Picture Placeholder 12"/>
          <p:cNvPicPr>
            <a:picLocks noGrp="1" noChangeAspect="1"/>
          </p:cNvPicPr>
          <p:nvPr>
            <p:ph type="pic" idx="22"/>
          </p:nvPr>
        </p:nvPicPr>
        <p:blipFill>
          <a:blip r:embed="rId5">
            <a:extLst>
              <a:ext uri="{28A0092B-C50C-407E-A947-70E740481C1C}">
                <a14:useLocalDpi xmlns:a14="http://schemas.microsoft.com/office/drawing/2010/main" val="0"/>
              </a:ext>
            </a:extLst>
          </a:blip>
          <a:srcRect t="10497" b="10497"/>
          <a:stretch>
            <a:fillRect/>
          </a:stretch>
        </p:blipFill>
        <p:spPr>
          <a:xfrm>
            <a:off x="8049855" y="2362200"/>
            <a:ext cx="3447878" cy="1828800"/>
          </a:xfrm>
        </p:spPr>
      </p:pic>
      <p:sp>
        <p:nvSpPr>
          <p:cNvPr id="11" name="Text Placeholder 10"/>
          <p:cNvSpPr>
            <a:spLocks noGrp="1"/>
          </p:cNvSpPr>
          <p:nvPr>
            <p:ph type="body" sz="half" idx="20"/>
          </p:nvPr>
        </p:nvSpPr>
        <p:spPr>
          <a:xfrm>
            <a:off x="8049731" y="4873761"/>
            <a:ext cx="3452445" cy="1442198"/>
          </a:xfrm>
        </p:spPr>
        <p:txBody>
          <a:bodyPr/>
          <a:lstStyle/>
          <a:p>
            <a:pPr marL="285750" indent="-285750">
              <a:buFontTx/>
              <a:buChar char="-"/>
            </a:pPr>
            <a:r>
              <a:rPr lang="en-US" dirty="0" smtClean="0"/>
              <a:t>The purest form of THC</a:t>
            </a:r>
          </a:p>
          <a:p>
            <a:pPr marL="285750" indent="-285750">
              <a:buFontTx/>
              <a:buChar char="-"/>
            </a:pPr>
            <a:r>
              <a:rPr lang="en-US" dirty="0" smtClean="0"/>
              <a:t>99.9% THC</a:t>
            </a:r>
          </a:p>
          <a:p>
            <a:pPr marL="285750" indent="-285750">
              <a:buFontTx/>
              <a:buChar char="-"/>
            </a:pPr>
            <a:r>
              <a:rPr lang="en-US" dirty="0" smtClean="0"/>
              <a:t>Extremely addictive and dangerous</a:t>
            </a:r>
          </a:p>
          <a:p>
            <a:pPr marL="285750" indent="-285750">
              <a:buFontTx/>
              <a:buChar char="-"/>
            </a:pPr>
            <a:r>
              <a:rPr lang="en-US" dirty="0" smtClean="0"/>
              <a:t>dabbing: usage method</a:t>
            </a:r>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533" y="497228"/>
            <a:ext cx="5681930" cy="354120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3850" y="2761925"/>
            <a:ext cx="5681930" cy="3554034"/>
          </a:xfrm>
          <a:prstGeom prst="rect">
            <a:avLst/>
          </a:prstGeom>
        </p:spPr>
      </p:pic>
    </p:spTree>
    <p:extLst>
      <p:ext uri="{BB962C8B-B14F-4D97-AF65-F5344CB8AC3E}">
        <p14:creationId xmlns:p14="http://schemas.microsoft.com/office/powerpoint/2010/main" val="269554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par>
                          <p:cTn id="17" fill="hold">
                            <p:stCondLst>
                              <p:cond delay="500"/>
                            </p:stCondLst>
                            <p:childTnLst>
                              <p:par>
                                <p:cTn id="18" presetID="1" presetClass="entr" presetSubtype="0" fill="hold" nodeType="afterEffect">
                                  <p:stCondLst>
                                    <p:cond delay="250"/>
                                  </p:stCondLst>
                                  <p:childTnLst>
                                    <p:set>
                                      <p:cBhvr>
                                        <p:cTn id="19" dur="1" fill="hold">
                                          <p:stCondLst>
                                            <p:cond delay="0"/>
                                          </p:stCondLst>
                                        </p:cTn>
                                        <p:tgtEl>
                                          <p:spTgt spid="12"/>
                                        </p:tgtEl>
                                        <p:attrNameLst>
                                          <p:attrName>style.visibility</p:attrName>
                                        </p:attrNameLst>
                                      </p:cBhvr>
                                      <p:to>
                                        <p:strVal val="visible"/>
                                      </p:to>
                                    </p:set>
                                  </p:childTnLst>
                                </p:cTn>
                              </p:par>
                            </p:childTnLst>
                          </p:cTn>
                        </p:par>
                        <p:par>
                          <p:cTn id="20" fill="hold">
                            <p:stCondLst>
                              <p:cond delay="750"/>
                            </p:stCondLst>
                            <p:childTnLst>
                              <p:par>
                                <p:cTn id="21" presetID="1"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par>
                          <p:cTn id="23" fill="hold">
                            <p:stCondLst>
                              <p:cond delay="750"/>
                            </p:stCondLst>
                            <p:childTnLst>
                              <p:par>
                                <p:cTn id="24" presetID="1"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par>
                          <p:cTn id="26" fill="hold">
                            <p:stCondLst>
                              <p:cond delay="750"/>
                            </p:stCondLst>
                            <p:childTnLst>
                              <p:par>
                                <p:cTn id="27" presetID="1" presetClass="entr" presetSubtype="0" fill="hold" grpId="0" nodeType="after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childTnLst>
                          </p:cTn>
                        </p:par>
                        <p:par>
                          <p:cTn id="29" fill="hold">
                            <p:stCondLst>
                              <p:cond delay="750"/>
                            </p:stCondLst>
                            <p:childTnLst>
                              <p:par>
                                <p:cTn id="30" presetID="1" presetClass="entr" presetSubtype="0" fill="hold" grpId="0" nodeType="after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childTnLst>
                                </p:cTn>
                              </p:par>
                            </p:childTnLst>
                          </p:cTn>
                        </p:par>
                        <p:par>
                          <p:cTn id="32" fill="hold">
                            <p:stCondLst>
                              <p:cond delay="750"/>
                            </p:stCondLst>
                            <p:childTnLst>
                              <p:par>
                                <p:cTn id="33" presetID="1" presetClass="entr" presetSubtype="0" fill="hold" grpId="0" nodeType="after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childTnLst>
                          </p:cTn>
                        </p:par>
                        <p:par>
                          <p:cTn id="35" fill="hold">
                            <p:stCondLst>
                              <p:cond delay="750"/>
                            </p:stCondLst>
                            <p:childTnLst>
                              <p:par>
                                <p:cTn id="36" presetID="1" presetClass="entr" presetSubtype="0" fill="hold" grpId="0" nodeType="after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childTnLst>
                                </p:cTn>
                              </p:par>
                            </p:childTnLst>
                          </p:cTn>
                        </p:par>
                        <p:par>
                          <p:cTn id="38" fill="hold">
                            <p:stCondLst>
                              <p:cond delay="750"/>
                            </p:stCondLst>
                            <p:childTnLst>
                              <p:par>
                                <p:cTn id="39" presetID="1" presetClass="entr" presetSubtype="0" fill="hold" grpId="0" nodeType="after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childTnLst>
                                </p:cTn>
                              </p:par>
                            </p:childTnLst>
                          </p:cTn>
                        </p:par>
                        <p:par>
                          <p:cTn id="41" fill="hold">
                            <p:stCondLst>
                              <p:cond delay="750"/>
                            </p:stCondLst>
                            <p:childTnLst>
                              <p:par>
                                <p:cTn id="42" presetID="1" presetClass="entr" presetSubtype="0" fill="hold" grpId="0" nodeType="after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childTnLst>
                                </p:cTn>
                              </p:par>
                            </p:childTnLst>
                          </p:cTn>
                        </p:par>
                        <p:par>
                          <p:cTn id="44" fill="hold">
                            <p:stCondLst>
                              <p:cond delay="750"/>
                            </p:stCondLst>
                            <p:childTnLst>
                              <p:par>
                                <p:cTn id="45" presetID="1" presetClass="entr" presetSubtype="0" fill="hold" grpId="0" nodeType="after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childTnLst>
                                </p:cTn>
                              </p:par>
                            </p:childTnLst>
                          </p:cTn>
                        </p:par>
                        <p:par>
                          <p:cTn id="47" fill="hold">
                            <p:stCondLst>
                              <p:cond delay="750"/>
                            </p:stCondLst>
                            <p:childTnLst>
                              <p:par>
                                <p:cTn id="48" presetID="1" presetClass="entr" presetSubtype="0" fill="hold" grpId="0" nodeType="after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childTnLst>
                                </p:cTn>
                              </p:par>
                            </p:childTnLst>
                          </p:cTn>
                        </p:par>
                        <p:par>
                          <p:cTn id="50" fill="hold">
                            <p:stCondLst>
                              <p:cond delay="750"/>
                            </p:stCondLst>
                            <p:childTnLst>
                              <p:par>
                                <p:cTn id="51" presetID="1" presetClass="entr" presetSubtype="0" fill="hold" grpId="0" nodeType="afterEffect">
                                  <p:stCondLst>
                                    <p:cond delay="0"/>
                                  </p:stCondLst>
                                  <p:childTnLst>
                                    <p:set>
                                      <p:cBhvr>
                                        <p:cTn id="52" dur="1" fill="hold">
                                          <p:stCondLst>
                                            <p:cond delay="0"/>
                                          </p:stCondLst>
                                        </p:cTn>
                                        <p:tgtEl>
                                          <p:spTgt spid="8">
                                            <p:txEl>
                                              <p:pRg st="2" end="2"/>
                                            </p:txEl>
                                          </p:spTgt>
                                        </p:tgtEl>
                                        <p:attrNameLst>
                                          <p:attrName>style.visibility</p:attrName>
                                        </p:attrNameLst>
                                      </p:cBhvr>
                                      <p:to>
                                        <p:strVal val="visible"/>
                                      </p:to>
                                    </p:set>
                                  </p:childTnLst>
                                </p:cTn>
                              </p:par>
                            </p:childTnLst>
                          </p:cTn>
                        </p:par>
                        <p:par>
                          <p:cTn id="53" fill="hold">
                            <p:stCondLst>
                              <p:cond delay="750"/>
                            </p:stCondLst>
                            <p:childTnLst>
                              <p:par>
                                <p:cTn id="54" presetID="1" presetClass="entr" presetSubtype="0" fill="hold" grpId="0" nodeType="afterEffect">
                                  <p:stCondLst>
                                    <p:cond delay="0"/>
                                  </p:stCondLst>
                                  <p:childTnLst>
                                    <p:set>
                                      <p:cBhvr>
                                        <p:cTn id="55" dur="1" fill="hold">
                                          <p:stCondLst>
                                            <p:cond delay="0"/>
                                          </p:stCondLst>
                                        </p:cTn>
                                        <p:tgtEl>
                                          <p:spTgt spid="8">
                                            <p:txEl>
                                              <p:pRg st="3" end="3"/>
                                            </p:txEl>
                                          </p:spTgt>
                                        </p:tgtEl>
                                        <p:attrNameLst>
                                          <p:attrName>style.visibility</p:attrName>
                                        </p:attrNameLst>
                                      </p:cBhvr>
                                      <p:to>
                                        <p:strVal val="visible"/>
                                      </p:to>
                                    </p:set>
                                  </p:childTnLst>
                                </p:cTn>
                              </p:par>
                            </p:childTnLst>
                          </p:cTn>
                        </p:par>
                        <p:par>
                          <p:cTn id="56" fill="hold">
                            <p:stCondLst>
                              <p:cond delay="750"/>
                            </p:stCondLst>
                            <p:childTnLst>
                              <p:par>
                                <p:cTn id="57" presetID="1" presetClass="entr" presetSubtype="0" fill="hold" grpId="0" nodeType="afterEffect">
                                  <p:stCondLst>
                                    <p:cond delay="0"/>
                                  </p:stCondLst>
                                  <p:childTnLst>
                                    <p:set>
                                      <p:cBhvr>
                                        <p:cTn id="58" dur="1" fill="hold">
                                          <p:stCondLst>
                                            <p:cond delay="0"/>
                                          </p:stCondLst>
                                        </p:cTn>
                                        <p:tgtEl>
                                          <p:spTgt spid="9">
                                            <p:txEl>
                                              <p:pRg st="0" end="0"/>
                                            </p:txEl>
                                          </p:spTgt>
                                        </p:tgtEl>
                                        <p:attrNameLst>
                                          <p:attrName>style.visibility</p:attrName>
                                        </p:attrNameLst>
                                      </p:cBhvr>
                                      <p:to>
                                        <p:strVal val="visible"/>
                                      </p:to>
                                    </p:set>
                                  </p:childTnLst>
                                </p:cTn>
                              </p:par>
                            </p:childTnLst>
                          </p:cTn>
                        </p:par>
                        <p:par>
                          <p:cTn id="59" fill="hold">
                            <p:stCondLst>
                              <p:cond delay="750"/>
                            </p:stCondLst>
                            <p:childTnLst>
                              <p:par>
                                <p:cTn id="60" presetID="1" presetClass="entr" presetSubtype="0" fill="hold" grpId="0" nodeType="afterEffect">
                                  <p:stCondLst>
                                    <p:cond delay="0"/>
                                  </p:stCondLst>
                                  <p:childTnLst>
                                    <p:set>
                                      <p:cBhvr>
                                        <p:cTn id="61" dur="1" fill="hold">
                                          <p:stCondLst>
                                            <p:cond delay="0"/>
                                          </p:stCondLst>
                                        </p:cTn>
                                        <p:tgtEl>
                                          <p:spTgt spid="11">
                                            <p:txEl>
                                              <p:pRg st="0" end="0"/>
                                            </p:txEl>
                                          </p:spTgt>
                                        </p:tgtEl>
                                        <p:attrNameLst>
                                          <p:attrName>style.visibility</p:attrName>
                                        </p:attrNameLst>
                                      </p:cBhvr>
                                      <p:to>
                                        <p:strVal val="visible"/>
                                      </p:to>
                                    </p:set>
                                  </p:childTnLst>
                                </p:cTn>
                              </p:par>
                            </p:childTnLst>
                          </p:cTn>
                        </p:par>
                        <p:par>
                          <p:cTn id="62" fill="hold">
                            <p:stCondLst>
                              <p:cond delay="750"/>
                            </p:stCondLst>
                            <p:childTnLst>
                              <p:par>
                                <p:cTn id="63" presetID="1" presetClass="entr" presetSubtype="0" fill="hold" grpId="0" nodeType="afterEffect">
                                  <p:stCondLst>
                                    <p:cond delay="0"/>
                                  </p:stCondLst>
                                  <p:childTnLst>
                                    <p:set>
                                      <p:cBhvr>
                                        <p:cTn id="64" dur="1" fill="hold">
                                          <p:stCondLst>
                                            <p:cond delay="0"/>
                                          </p:stCondLst>
                                        </p:cTn>
                                        <p:tgtEl>
                                          <p:spTgt spid="11">
                                            <p:txEl>
                                              <p:pRg st="1" end="1"/>
                                            </p:txEl>
                                          </p:spTgt>
                                        </p:tgtEl>
                                        <p:attrNameLst>
                                          <p:attrName>style.visibility</p:attrName>
                                        </p:attrNameLst>
                                      </p:cBhvr>
                                      <p:to>
                                        <p:strVal val="visible"/>
                                      </p:to>
                                    </p:set>
                                  </p:childTnLst>
                                </p:cTn>
                              </p:par>
                            </p:childTnLst>
                          </p:cTn>
                        </p:par>
                        <p:par>
                          <p:cTn id="65" fill="hold">
                            <p:stCondLst>
                              <p:cond delay="750"/>
                            </p:stCondLst>
                            <p:childTnLst>
                              <p:par>
                                <p:cTn id="66" presetID="1" presetClass="entr" presetSubtype="0" fill="hold" grpId="0" nodeType="afterEffect">
                                  <p:stCondLst>
                                    <p:cond delay="0"/>
                                  </p:stCondLst>
                                  <p:childTnLst>
                                    <p:set>
                                      <p:cBhvr>
                                        <p:cTn id="67" dur="1" fill="hold">
                                          <p:stCondLst>
                                            <p:cond delay="0"/>
                                          </p:stCondLst>
                                        </p:cTn>
                                        <p:tgtEl>
                                          <p:spTgt spid="11">
                                            <p:txEl>
                                              <p:pRg st="2" end="2"/>
                                            </p:txEl>
                                          </p:spTgt>
                                        </p:tgtEl>
                                        <p:attrNameLst>
                                          <p:attrName>style.visibility</p:attrName>
                                        </p:attrNameLst>
                                      </p:cBhvr>
                                      <p:to>
                                        <p:strVal val="visible"/>
                                      </p:to>
                                    </p:set>
                                  </p:childTnLst>
                                </p:cTn>
                              </p:par>
                            </p:childTnLst>
                          </p:cTn>
                        </p:par>
                        <p:par>
                          <p:cTn id="68" fill="hold">
                            <p:stCondLst>
                              <p:cond delay="750"/>
                            </p:stCondLst>
                            <p:childTnLst>
                              <p:par>
                                <p:cTn id="69" presetID="1" presetClass="entr" presetSubtype="0" fill="hold" grpId="0" nodeType="afterEffect">
                                  <p:stCondLst>
                                    <p:cond delay="0"/>
                                  </p:stCondLst>
                                  <p:childTnLst>
                                    <p:set>
                                      <p:cBhvr>
                                        <p:cTn id="7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P spid="8" grpId="0" build="p"/>
      <p:bldP spid="9" grpId="0" build="p"/>
      <p:bldP spid="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BHO concentrates</a:t>
            </a:r>
            <a:endParaRPr lang="en-US" dirty="0"/>
          </a:p>
        </p:txBody>
      </p:sp>
      <p:sp>
        <p:nvSpPr>
          <p:cNvPr id="3" name="Text Placeholder 2"/>
          <p:cNvSpPr>
            <a:spLocks noGrp="1"/>
          </p:cNvSpPr>
          <p:nvPr>
            <p:ph type="body" idx="1"/>
          </p:nvPr>
        </p:nvSpPr>
        <p:spPr/>
        <p:txBody>
          <a:bodyPr/>
          <a:lstStyle/>
          <a:p>
            <a:r>
              <a:rPr lang="en-US" dirty="0" smtClean="0"/>
              <a:t>wax</a:t>
            </a:r>
            <a:endParaRPr lang="en-US" dirty="0"/>
          </a:p>
        </p:txBody>
      </p:sp>
      <p:pic>
        <p:nvPicPr>
          <p:cNvPr id="12" name="Picture Placeholder 11"/>
          <p:cNvPicPr>
            <a:picLocks noGrp="1" noChangeAspect="1"/>
          </p:cNvPicPr>
          <p:nvPr>
            <p:ph type="pic" idx="15"/>
          </p:nvPr>
        </p:nvPicPr>
        <p:blipFill>
          <a:blip r:embed="rId3">
            <a:extLst>
              <a:ext uri="{28A0092B-C50C-407E-A947-70E740481C1C}">
                <a14:useLocalDpi xmlns:a14="http://schemas.microsoft.com/office/drawing/2010/main" val="0"/>
              </a:ext>
            </a:extLst>
          </a:blip>
          <a:srcRect t="27921" b="27921"/>
          <a:stretch>
            <a:fillRect/>
          </a:stretch>
        </p:blipFill>
        <p:spPr>
          <a:xfrm>
            <a:off x="4374262" y="2362198"/>
            <a:ext cx="3451582" cy="1828799"/>
          </a:xfrm>
        </p:spPr>
      </p:pic>
      <p:sp>
        <p:nvSpPr>
          <p:cNvPr id="5" name="Text Placeholder 4"/>
          <p:cNvSpPr>
            <a:spLocks noGrp="1"/>
          </p:cNvSpPr>
          <p:nvPr>
            <p:ph type="body" sz="half" idx="18"/>
          </p:nvPr>
        </p:nvSpPr>
        <p:spPr>
          <a:xfrm>
            <a:off x="4372939" y="4873762"/>
            <a:ext cx="3451582" cy="1344918"/>
          </a:xfrm>
        </p:spPr>
        <p:txBody>
          <a:bodyPr/>
          <a:lstStyle/>
          <a:p>
            <a:pPr marL="285750" indent="-285750">
              <a:buFontTx/>
              <a:buChar char="-"/>
            </a:pPr>
            <a:r>
              <a:rPr lang="en-US" dirty="0" smtClean="0"/>
              <a:t>Amber glass transparency</a:t>
            </a:r>
          </a:p>
          <a:p>
            <a:pPr marL="285750" indent="-285750">
              <a:buFontTx/>
              <a:buChar char="-"/>
            </a:pPr>
            <a:r>
              <a:rPr lang="en-US" dirty="0" smtClean="0"/>
              <a:t>Up to 80% THC concentration</a:t>
            </a:r>
          </a:p>
          <a:p>
            <a:pPr marL="285750" indent="-285750">
              <a:buFontTx/>
              <a:buChar char="-"/>
            </a:pPr>
            <a:r>
              <a:rPr lang="en-US" dirty="0" smtClean="0"/>
              <a:t>Appearance depends on heat, moisture &amp; high </a:t>
            </a:r>
            <a:r>
              <a:rPr lang="en-US" dirty="0" err="1" smtClean="0"/>
              <a:t>terpene</a:t>
            </a:r>
            <a:r>
              <a:rPr lang="en-US" dirty="0" smtClean="0"/>
              <a:t> content</a:t>
            </a:r>
          </a:p>
          <a:p>
            <a:pPr marL="285750" indent="-285750">
              <a:buFontTx/>
              <a:buChar char="-"/>
            </a:pPr>
            <a:endParaRPr lang="en-US" dirty="0"/>
          </a:p>
        </p:txBody>
      </p:sp>
      <p:sp>
        <p:nvSpPr>
          <p:cNvPr id="6" name="Text Placeholder 5"/>
          <p:cNvSpPr>
            <a:spLocks noGrp="1"/>
          </p:cNvSpPr>
          <p:nvPr>
            <p:ph type="body" sz="quarter" idx="3"/>
          </p:nvPr>
        </p:nvSpPr>
        <p:spPr/>
        <p:txBody>
          <a:bodyPr/>
          <a:lstStyle/>
          <a:p>
            <a:r>
              <a:rPr lang="en-US" dirty="0" smtClean="0"/>
              <a:t>shatter/sap</a:t>
            </a:r>
            <a:endParaRPr lang="en-US" dirty="0"/>
          </a:p>
        </p:txBody>
      </p:sp>
      <p:pic>
        <p:nvPicPr>
          <p:cNvPr id="13" name="Picture Placeholder 12"/>
          <p:cNvPicPr>
            <a:picLocks noGrp="1" noChangeAspect="1"/>
          </p:cNvPicPr>
          <p:nvPr>
            <p:ph type="pic" idx="21"/>
          </p:nvPr>
        </p:nvPicPr>
        <p:blipFill>
          <a:blip r:embed="rId4">
            <a:extLst>
              <a:ext uri="{28A0092B-C50C-407E-A947-70E740481C1C}">
                <a14:useLocalDpi xmlns:a14="http://schemas.microsoft.com/office/drawing/2010/main" val="0"/>
              </a:ext>
            </a:extLst>
          </a:blip>
          <a:srcRect t="14657" b="14657"/>
          <a:stretch>
            <a:fillRect/>
          </a:stretch>
        </p:blipFill>
        <p:spPr>
          <a:xfrm>
            <a:off x="8053497" y="2364345"/>
            <a:ext cx="3448936" cy="1828798"/>
          </a:xfrm>
        </p:spPr>
      </p:pic>
      <p:sp>
        <p:nvSpPr>
          <p:cNvPr id="8" name="Text Placeholder 7"/>
          <p:cNvSpPr>
            <a:spLocks noGrp="1"/>
          </p:cNvSpPr>
          <p:nvPr>
            <p:ph type="body" sz="half" idx="19"/>
          </p:nvPr>
        </p:nvSpPr>
        <p:spPr>
          <a:xfrm>
            <a:off x="8047085" y="4873762"/>
            <a:ext cx="3448935" cy="1344921"/>
          </a:xfrm>
        </p:spPr>
        <p:txBody>
          <a:bodyPr/>
          <a:lstStyle/>
          <a:p>
            <a:pPr marL="285750" indent="-285750">
              <a:buFontTx/>
              <a:buChar char="-"/>
            </a:pPr>
            <a:r>
              <a:rPr lang="en-US" dirty="0" err="1" smtClean="0"/>
              <a:t>Fuctions</a:t>
            </a:r>
            <a:r>
              <a:rPr lang="en-US" dirty="0" smtClean="0"/>
              <a:t> as a purified man-made resin</a:t>
            </a:r>
          </a:p>
          <a:p>
            <a:pPr marL="285750" indent="-285750">
              <a:buFontTx/>
              <a:buChar char="-"/>
            </a:pPr>
            <a:r>
              <a:rPr lang="en-US" dirty="0" smtClean="0"/>
              <a:t>Capturing the </a:t>
            </a:r>
            <a:r>
              <a:rPr lang="en-US" dirty="0" err="1" smtClean="0"/>
              <a:t>terpene</a:t>
            </a:r>
            <a:r>
              <a:rPr lang="en-US" dirty="0" smtClean="0"/>
              <a:t> profile of the live plant</a:t>
            </a:r>
          </a:p>
          <a:p>
            <a:pPr marL="285750" indent="-285750">
              <a:buFontTx/>
              <a:buChar char="-"/>
            </a:pPr>
            <a:r>
              <a:rPr lang="en-US" dirty="0" smtClean="0"/>
              <a:t>70- 80% THC concentration</a:t>
            </a:r>
            <a:endParaRPr lang="en-US" dirty="0"/>
          </a:p>
        </p:txBody>
      </p:sp>
      <p:sp>
        <p:nvSpPr>
          <p:cNvPr id="9" name="Text Placeholder 8"/>
          <p:cNvSpPr>
            <a:spLocks noGrp="1"/>
          </p:cNvSpPr>
          <p:nvPr>
            <p:ph type="body" sz="quarter" idx="13"/>
          </p:nvPr>
        </p:nvSpPr>
        <p:spPr/>
        <p:txBody>
          <a:bodyPr/>
          <a:lstStyle/>
          <a:p>
            <a:r>
              <a:rPr lang="en-US" dirty="0" smtClean="0"/>
              <a:t>live resin</a:t>
            </a:r>
            <a:endParaRPr lang="en-US" dirty="0"/>
          </a:p>
        </p:txBody>
      </p:sp>
      <p:pic>
        <p:nvPicPr>
          <p:cNvPr id="14" name="Picture Placeholder 13"/>
          <p:cNvPicPr>
            <a:picLocks noGrp="1" noChangeAspect="1"/>
          </p:cNvPicPr>
          <p:nvPr>
            <p:ph type="pic" idx="22"/>
          </p:nvPr>
        </p:nvPicPr>
        <p:blipFill>
          <a:blip r:embed="rId5">
            <a:extLst>
              <a:ext uri="{28A0092B-C50C-407E-A947-70E740481C1C}">
                <a14:useLocalDpi xmlns:a14="http://schemas.microsoft.com/office/drawing/2010/main" val="0"/>
              </a:ext>
            </a:extLst>
          </a:blip>
          <a:stretch>
            <a:fillRect/>
          </a:stretch>
        </p:blipFill>
        <p:spPr>
          <a:xfrm>
            <a:off x="685975" y="2362198"/>
            <a:ext cx="3444915" cy="1828798"/>
          </a:xfrm>
        </p:spPr>
      </p:pic>
      <p:sp>
        <p:nvSpPr>
          <p:cNvPr id="11" name="Text Placeholder 10"/>
          <p:cNvSpPr>
            <a:spLocks noGrp="1"/>
          </p:cNvSpPr>
          <p:nvPr>
            <p:ph type="body" sz="half" idx="20"/>
          </p:nvPr>
        </p:nvSpPr>
        <p:spPr>
          <a:xfrm>
            <a:off x="678445" y="4873762"/>
            <a:ext cx="3452445" cy="1344921"/>
          </a:xfrm>
        </p:spPr>
        <p:txBody>
          <a:bodyPr>
            <a:normAutofit fontScale="92500" lnSpcReduction="10000"/>
          </a:bodyPr>
          <a:lstStyle/>
          <a:p>
            <a:pPr marL="285750" indent="-285750">
              <a:buFontTx/>
              <a:buChar char="-"/>
            </a:pPr>
            <a:r>
              <a:rPr lang="en-US" dirty="0" smtClean="0"/>
              <a:t>Softer more opaque consistency/ texture</a:t>
            </a:r>
          </a:p>
          <a:p>
            <a:pPr marL="285750" indent="-285750">
              <a:buFontTx/>
              <a:buChar char="-"/>
            </a:pPr>
            <a:r>
              <a:rPr lang="en-US" dirty="0" smtClean="0"/>
              <a:t>heat, moisture, </a:t>
            </a:r>
            <a:r>
              <a:rPr lang="en-US" dirty="0" err="1" smtClean="0"/>
              <a:t>terpenes</a:t>
            </a:r>
            <a:r>
              <a:rPr lang="en-US" dirty="0" smtClean="0"/>
              <a:t> can create a gooey wax (</a:t>
            </a:r>
            <a:r>
              <a:rPr lang="en-US" dirty="0" err="1" smtClean="0"/>
              <a:t>budder</a:t>
            </a:r>
            <a:r>
              <a:rPr lang="en-US" dirty="0"/>
              <a:t>)</a:t>
            </a:r>
            <a:r>
              <a:rPr lang="en-US" dirty="0" smtClean="0"/>
              <a:t> or soft &amp; brittle wax (crumble/ honeycomb)</a:t>
            </a:r>
          </a:p>
          <a:p>
            <a:pPr marL="285750" indent="-285750">
              <a:buFontTx/>
              <a:buChar char="-"/>
            </a:pPr>
            <a:r>
              <a:rPr lang="en-US" dirty="0" smtClean="0"/>
              <a:t>Between 60-80% THC concentration</a:t>
            </a:r>
            <a:endParaRPr lang="en-US" dirty="0"/>
          </a:p>
        </p:txBody>
      </p:sp>
    </p:spTree>
    <p:extLst>
      <p:ext uri="{BB962C8B-B14F-4D97-AF65-F5344CB8AC3E}">
        <p14:creationId xmlns:p14="http://schemas.microsoft.com/office/powerpoint/2010/main" val="3856113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CO2 concentrates</a:t>
            </a:r>
            <a:endParaRPr lang="en-US" dirty="0"/>
          </a:p>
        </p:txBody>
      </p:sp>
      <p:sp>
        <p:nvSpPr>
          <p:cNvPr id="3" name="Text Placeholder 2"/>
          <p:cNvSpPr>
            <a:spLocks noGrp="1"/>
          </p:cNvSpPr>
          <p:nvPr>
            <p:ph type="body" idx="1"/>
          </p:nvPr>
        </p:nvSpPr>
        <p:spPr>
          <a:xfrm>
            <a:off x="1999088" y="4196496"/>
            <a:ext cx="3451582" cy="682765"/>
          </a:xfrm>
        </p:spPr>
        <p:txBody>
          <a:bodyPr/>
          <a:lstStyle/>
          <a:p>
            <a:r>
              <a:rPr lang="en-US" dirty="0"/>
              <a:t>v</a:t>
            </a:r>
            <a:r>
              <a:rPr lang="en-US" dirty="0" smtClean="0"/>
              <a:t>ape cartridges</a:t>
            </a:r>
            <a:endParaRPr lang="en-US" dirty="0"/>
          </a:p>
        </p:txBody>
      </p:sp>
      <p:pic>
        <p:nvPicPr>
          <p:cNvPr id="12" name="Picture Placeholder 11"/>
          <p:cNvPicPr>
            <a:picLocks noGrp="1" noChangeAspect="1"/>
          </p:cNvPicPr>
          <p:nvPr>
            <p:ph type="pic" idx="15"/>
          </p:nvPr>
        </p:nvPicPr>
        <p:blipFill>
          <a:blip r:embed="rId3">
            <a:extLst>
              <a:ext uri="{28A0092B-C50C-407E-A947-70E740481C1C}">
                <a14:useLocalDpi xmlns:a14="http://schemas.microsoft.com/office/drawing/2010/main" val="0"/>
              </a:ext>
            </a:extLst>
          </a:blip>
          <a:srcRect t="27921" b="27921"/>
          <a:stretch>
            <a:fillRect/>
          </a:stretch>
        </p:blipFill>
        <p:spPr>
          <a:xfrm>
            <a:off x="1999088" y="2362200"/>
            <a:ext cx="3451582" cy="1828799"/>
          </a:xfrm>
        </p:spPr>
      </p:pic>
      <p:sp>
        <p:nvSpPr>
          <p:cNvPr id="5" name="Text Placeholder 4"/>
          <p:cNvSpPr>
            <a:spLocks noGrp="1"/>
          </p:cNvSpPr>
          <p:nvPr>
            <p:ph type="body" sz="half" idx="18"/>
          </p:nvPr>
        </p:nvSpPr>
        <p:spPr>
          <a:xfrm>
            <a:off x="1999088" y="4986843"/>
            <a:ext cx="3451582" cy="1344921"/>
          </a:xfrm>
        </p:spPr>
        <p:txBody>
          <a:bodyPr/>
          <a:lstStyle/>
          <a:p>
            <a:pPr marL="285750" indent="-285750">
              <a:buFontTx/>
              <a:buChar char="-"/>
            </a:pPr>
            <a:r>
              <a:rPr lang="en-US" dirty="0" smtClean="0"/>
              <a:t>50% - 75% THC concentration</a:t>
            </a:r>
          </a:p>
          <a:p>
            <a:pPr marL="285750" indent="-285750">
              <a:buFontTx/>
              <a:buChar char="-"/>
            </a:pPr>
            <a:r>
              <a:rPr lang="en-US" dirty="0" smtClean="0"/>
              <a:t>Used with vape pens</a:t>
            </a:r>
          </a:p>
          <a:p>
            <a:pPr marL="285750" indent="-285750">
              <a:buFontTx/>
              <a:buChar char="-"/>
            </a:pPr>
            <a:r>
              <a:rPr lang="en-US" dirty="0" smtClean="0"/>
              <a:t>Variety of flavors and strengths</a:t>
            </a:r>
          </a:p>
          <a:p>
            <a:endParaRPr lang="en-US" dirty="0"/>
          </a:p>
        </p:txBody>
      </p:sp>
      <p:sp>
        <p:nvSpPr>
          <p:cNvPr id="6" name="Text Placeholder 5"/>
          <p:cNvSpPr>
            <a:spLocks noGrp="1"/>
          </p:cNvSpPr>
          <p:nvPr>
            <p:ph type="body" sz="quarter" idx="3"/>
          </p:nvPr>
        </p:nvSpPr>
        <p:spPr>
          <a:xfrm>
            <a:off x="6761140" y="4196495"/>
            <a:ext cx="3448935" cy="682765"/>
          </a:xfrm>
        </p:spPr>
        <p:txBody>
          <a:bodyPr/>
          <a:lstStyle/>
          <a:p>
            <a:r>
              <a:rPr lang="en-US" dirty="0" smtClean="0"/>
              <a:t>THC oils</a:t>
            </a:r>
            <a:endParaRPr lang="en-US" dirty="0"/>
          </a:p>
        </p:txBody>
      </p:sp>
      <p:sp>
        <p:nvSpPr>
          <p:cNvPr id="8" name="Text Placeholder 7"/>
          <p:cNvSpPr>
            <a:spLocks noGrp="1"/>
          </p:cNvSpPr>
          <p:nvPr>
            <p:ph type="body" sz="half" idx="19"/>
          </p:nvPr>
        </p:nvSpPr>
        <p:spPr>
          <a:xfrm>
            <a:off x="6760083" y="4986844"/>
            <a:ext cx="3448935" cy="1344921"/>
          </a:xfrm>
        </p:spPr>
        <p:txBody>
          <a:bodyPr/>
          <a:lstStyle/>
          <a:p>
            <a:r>
              <a:rPr lang="en-US" dirty="0" smtClean="0"/>
              <a:t>-50% - 75% THC concentration</a:t>
            </a:r>
            <a:endParaRPr lang="en-US" dirty="0"/>
          </a:p>
        </p:txBody>
      </p:sp>
      <p:pic>
        <p:nvPicPr>
          <p:cNvPr id="14" name="Picture Placeholder 13"/>
          <p:cNvPicPr>
            <a:picLocks noGrp="1" noChangeAspect="1"/>
          </p:cNvPicPr>
          <p:nvPr>
            <p:ph type="pic" idx="22"/>
          </p:nvPr>
        </p:nvPicPr>
        <p:blipFill>
          <a:blip r:embed="rId4">
            <a:extLst>
              <a:ext uri="{28A0092B-C50C-407E-A947-70E740481C1C}">
                <a14:useLocalDpi xmlns:a14="http://schemas.microsoft.com/office/drawing/2010/main" val="0"/>
              </a:ext>
            </a:extLst>
          </a:blip>
          <a:srcRect t="1876" b="1876"/>
          <a:stretch>
            <a:fillRect/>
          </a:stretch>
        </p:blipFill>
        <p:spPr>
          <a:xfrm>
            <a:off x="6761140" y="2362200"/>
            <a:ext cx="3447878" cy="1828798"/>
          </a:xfrm>
        </p:spPr>
      </p:pic>
    </p:spTree>
    <p:extLst>
      <p:ext uri="{BB962C8B-B14F-4D97-AF65-F5344CB8AC3E}">
        <p14:creationId xmlns:p14="http://schemas.microsoft.com/office/powerpoint/2010/main" val="1880255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Cannabis edibles</a:t>
            </a:r>
            <a:endParaRPr lang="en-US" dirty="0"/>
          </a:p>
        </p:txBody>
      </p:sp>
      <p:sp>
        <p:nvSpPr>
          <p:cNvPr id="3" name="Text Placeholder 2"/>
          <p:cNvSpPr>
            <a:spLocks noGrp="1"/>
          </p:cNvSpPr>
          <p:nvPr>
            <p:ph type="body" idx="1"/>
          </p:nvPr>
        </p:nvSpPr>
        <p:spPr/>
        <p:txBody>
          <a:bodyPr/>
          <a:lstStyle/>
          <a:p>
            <a:r>
              <a:rPr lang="en-US" dirty="0" smtClean="0"/>
              <a:t>Butter- ‘</a:t>
            </a:r>
            <a:r>
              <a:rPr lang="en-US" dirty="0" err="1" smtClean="0"/>
              <a:t>cannabutter</a:t>
            </a:r>
            <a:r>
              <a:rPr lang="en-US" dirty="0" smtClean="0"/>
              <a:t>’</a:t>
            </a:r>
            <a:endParaRPr lang="en-US" dirty="0"/>
          </a:p>
        </p:txBody>
      </p:sp>
      <p:pic>
        <p:nvPicPr>
          <p:cNvPr id="12" name="Picture Placeholder 11"/>
          <p:cNvPicPr>
            <a:picLocks noGrp="1" noChangeAspect="1"/>
          </p:cNvPicPr>
          <p:nvPr>
            <p:ph type="pic" idx="15"/>
          </p:nvPr>
        </p:nvPicPr>
        <p:blipFill>
          <a:blip r:embed="rId3">
            <a:extLst>
              <a:ext uri="{28A0092B-C50C-407E-A947-70E740481C1C}">
                <a14:useLocalDpi xmlns:a14="http://schemas.microsoft.com/office/drawing/2010/main" val="0"/>
              </a:ext>
            </a:extLst>
          </a:blip>
          <a:srcRect t="10798" b="10798"/>
          <a:stretch>
            <a:fillRect/>
          </a:stretch>
        </p:blipFill>
        <p:spPr>
          <a:xfrm>
            <a:off x="688618" y="2362199"/>
            <a:ext cx="3451582" cy="1663045"/>
          </a:xfrm>
        </p:spPr>
      </p:pic>
      <p:pic>
        <p:nvPicPr>
          <p:cNvPr id="15" name="Picture Placeholder 14"/>
          <p:cNvPicPr>
            <a:picLocks noGrp="1" noChangeAspect="1"/>
          </p:cNvPicPr>
          <p:nvPr>
            <p:ph type="pic" idx="21"/>
          </p:nvPr>
        </p:nvPicPr>
        <p:blipFill>
          <a:blip r:embed="rId4">
            <a:extLst>
              <a:ext uri="{28A0092B-C50C-407E-A947-70E740481C1C}">
                <a14:useLocalDpi xmlns:a14="http://schemas.microsoft.com/office/drawing/2010/main" val="0"/>
              </a:ext>
            </a:extLst>
          </a:blip>
          <a:srcRect t="1772" b="1772"/>
          <a:stretch>
            <a:fillRect/>
          </a:stretch>
        </p:blipFill>
        <p:spPr>
          <a:xfrm>
            <a:off x="4373563" y="2362200"/>
            <a:ext cx="3449637" cy="1663700"/>
          </a:xfrm>
        </p:spPr>
      </p:pic>
      <p:pic>
        <p:nvPicPr>
          <p:cNvPr id="17" name="Picture Placeholder 16"/>
          <p:cNvPicPr>
            <a:picLocks noGrp="1" noChangeAspect="1"/>
          </p:cNvPicPr>
          <p:nvPr>
            <p:ph type="pic" idx="22"/>
          </p:nvPr>
        </p:nvPicPr>
        <p:blipFill>
          <a:blip r:embed="rId5">
            <a:extLst>
              <a:ext uri="{28A0092B-C50C-407E-A947-70E740481C1C}">
                <a14:useLocalDpi xmlns:a14="http://schemas.microsoft.com/office/drawing/2010/main" val="0"/>
              </a:ext>
            </a:extLst>
          </a:blip>
          <a:srcRect t="17833" b="17833"/>
          <a:stretch>
            <a:fillRect/>
          </a:stretch>
        </p:blipFill>
        <p:spPr>
          <a:xfrm>
            <a:off x="8050213" y="2362200"/>
            <a:ext cx="3448050" cy="1663700"/>
          </a:xfrm>
        </p:spPr>
      </p:pic>
      <p:sp>
        <p:nvSpPr>
          <p:cNvPr id="13" name="Text Placeholder 10"/>
          <p:cNvSpPr txBox="1">
            <a:spLocks/>
          </p:cNvSpPr>
          <p:nvPr/>
        </p:nvSpPr>
        <p:spPr>
          <a:xfrm>
            <a:off x="695285" y="4873761"/>
            <a:ext cx="3452445" cy="1715575"/>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9pPr>
          </a:lstStyle>
          <a:p>
            <a:pPr marL="285750" indent="-285750">
              <a:buFontTx/>
              <a:buChar char="-"/>
            </a:pPr>
            <a:r>
              <a:rPr lang="en-US" dirty="0" smtClean="0"/>
              <a:t>Infused with cannabis plants</a:t>
            </a:r>
          </a:p>
          <a:p>
            <a:pPr marL="285750" indent="-285750">
              <a:buFontTx/>
              <a:buChar char="-"/>
            </a:pPr>
            <a:r>
              <a:rPr lang="en-US" dirty="0" smtClean="0"/>
              <a:t>Concentration varies due to the instability of THC</a:t>
            </a:r>
          </a:p>
          <a:p>
            <a:pPr marL="285750" indent="-285750">
              <a:buFontTx/>
              <a:buChar char="-"/>
            </a:pPr>
            <a:r>
              <a:rPr lang="en-US" dirty="0" smtClean="0"/>
              <a:t>Used to make infused foods and treats</a:t>
            </a:r>
          </a:p>
          <a:p>
            <a:pPr marL="285750" indent="-285750">
              <a:buFontTx/>
              <a:buChar char="-"/>
            </a:pPr>
            <a:r>
              <a:rPr lang="en-US" dirty="0" smtClean="0"/>
              <a:t>Fatty Oils</a:t>
            </a:r>
          </a:p>
          <a:p>
            <a:pPr marL="742950" lvl="1" indent="-285750">
              <a:buFontTx/>
              <a:buChar char="-"/>
            </a:pPr>
            <a:r>
              <a:rPr lang="en-US" dirty="0" smtClean="0"/>
              <a:t>Coconut oil</a:t>
            </a:r>
          </a:p>
          <a:p>
            <a:pPr marL="742950" lvl="1" indent="-285750">
              <a:buFontTx/>
              <a:buChar char="-"/>
            </a:pPr>
            <a:r>
              <a:rPr lang="en-US" dirty="0" smtClean="0"/>
              <a:t>Olive Oil</a:t>
            </a:r>
            <a:endParaRPr lang="en-US" dirty="0"/>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0213" y="4206636"/>
            <a:ext cx="3448050" cy="2027682"/>
          </a:xfrm>
          <a:prstGeom prst="rect">
            <a:avLst/>
          </a:prstGeom>
        </p:spPr>
      </p:pic>
      <p:sp>
        <p:nvSpPr>
          <p:cNvPr id="4" name="TextBox 3"/>
          <p:cNvSpPr txBox="1"/>
          <p:nvPr/>
        </p:nvSpPr>
        <p:spPr>
          <a:xfrm>
            <a:off x="4672963" y="4532382"/>
            <a:ext cx="2852017" cy="1261884"/>
          </a:xfrm>
          <a:prstGeom prst="rect">
            <a:avLst/>
          </a:prstGeom>
          <a:noFill/>
        </p:spPr>
        <p:txBody>
          <a:bodyPr wrap="square" rtlCol="0">
            <a:spAutoFit/>
          </a:bodyPr>
          <a:lstStyle/>
          <a:p>
            <a:r>
              <a:rPr lang="en-US" sz="2400" dirty="0" smtClean="0"/>
              <a:t>Gummy Candy</a:t>
            </a:r>
          </a:p>
          <a:p>
            <a:pPr marL="285750" indent="-285750">
              <a:buFontTx/>
              <a:buChar char="-"/>
            </a:pPr>
            <a:endParaRPr lang="en-US" sz="1300" dirty="0" smtClean="0"/>
          </a:p>
          <a:p>
            <a:pPr marL="285750" indent="-285750">
              <a:buFontTx/>
              <a:buChar char="-"/>
            </a:pPr>
            <a:r>
              <a:rPr lang="en-US" sz="1300" dirty="0" smtClean="0"/>
              <a:t>Various shapes &amp; colors</a:t>
            </a:r>
          </a:p>
          <a:p>
            <a:pPr marL="285750" indent="-285750">
              <a:buFontTx/>
              <a:buChar char="-"/>
            </a:pPr>
            <a:r>
              <a:rPr lang="en-US" sz="1300" dirty="0" smtClean="0"/>
              <a:t>Can contain varying levels of either THC/ CBD or both</a:t>
            </a:r>
            <a:endParaRPr lang="en-US" sz="1300" dirty="0"/>
          </a:p>
        </p:txBody>
      </p:sp>
    </p:spTree>
    <p:extLst>
      <p:ext uri="{BB962C8B-B14F-4D97-AF65-F5344CB8AC3E}">
        <p14:creationId xmlns:p14="http://schemas.microsoft.com/office/powerpoint/2010/main" val="13706019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Cannabis edibles</a:t>
            </a:r>
            <a:endParaRPr lang="en-US" dirty="0"/>
          </a:p>
        </p:txBody>
      </p:sp>
      <p:sp>
        <p:nvSpPr>
          <p:cNvPr id="3" name="Text Placeholder 2"/>
          <p:cNvSpPr>
            <a:spLocks noGrp="1"/>
          </p:cNvSpPr>
          <p:nvPr>
            <p:ph type="body" idx="1"/>
          </p:nvPr>
        </p:nvSpPr>
        <p:spPr>
          <a:xfrm>
            <a:off x="696146" y="2088037"/>
            <a:ext cx="3451582" cy="682765"/>
          </a:xfrm>
        </p:spPr>
        <p:txBody>
          <a:bodyPr/>
          <a:lstStyle/>
          <a:p>
            <a:pPr algn="ctr"/>
            <a:r>
              <a:rPr lang="en-US" dirty="0" smtClean="0"/>
              <a:t>Cannabis Brownies</a:t>
            </a:r>
            <a:endParaRPr lang="en-US" dirty="0"/>
          </a:p>
        </p:txBody>
      </p:sp>
      <p:sp>
        <p:nvSpPr>
          <p:cNvPr id="6" name="Text Placeholder 5"/>
          <p:cNvSpPr>
            <a:spLocks noGrp="1"/>
          </p:cNvSpPr>
          <p:nvPr>
            <p:ph type="body" sz="quarter" idx="3"/>
          </p:nvPr>
        </p:nvSpPr>
        <p:spPr>
          <a:xfrm>
            <a:off x="4374262" y="5204838"/>
            <a:ext cx="3448935" cy="682765"/>
          </a:xfrm>
        </p:spPr>
        <p:txBody>
          <a:bodyPr/>
          <a:lstStyle/>
          <a:p>
            <a:pPr algn="ctr"/>
            <a:r>
              <a:rPr lang="en-US" sz="2200" dirty="0" smtClean="0"/>
              <a:t>Infused Taffy/ Caramel</a:t>
            </a:r>
            <a:endParaRPr lang="en-US" sz="2200" dirty="0"/>
          </a:p>
        </p:txBody>
      </p:sp>
      <p:sp>
        <p:nvSpPr>
          <p:cNvPr id="9" name="Text Placeholder 8"/>
          <p:cNvSpPr>
            <a:spLocks noGrp="1"/>
          </p:cNvSpPr>
          <p:nvPr>
            <p:ph type="body" sz="quarter" idx="13"/>
          </p:nvPr>
        </p:nvSpPr>
        <p:spPr>
          <a:xfrm>
            <a:off x="8049730" y="2088037"/>
            <a:ext cx="3456469" cy="682765"/>
          </a:xfrm>
        </p:spPr>
        <p:txBody>
          <a:bodyPr/>
          <a:lstStyle/>
          <a:p>
            <a:pPr algn="ctr"/>
            <a:r>
              <a:rPr lang="en-US" dirty="0" smtClean="0"/>
              <a:t>Dried Infused Fruit</a:t>
            </a:r>
            <a:endParaRPr lang="en-US"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826" t="6698" r="15300" b="14658"/>
          <a:stretch/>
        </p:blipFill>
        <p:spPr>
          <a:xfrm>
            <a:off x="8049731" y="3035430"/>
            <a:ext cx="3456468" cy="189007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0855" t="1121" r="23370" b="4707"/>
          <a:stretch/>
        </p:blipFill>
        <p:spPr>
          <a:xfrm>
            <a:off x="4978381" y="2088037"/>
            <a:ext cx="2240698" cy="2837467"/>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3159" t="10194" r="166" b="9518"/>
          <a:stretch/>
        </p:blipFill>
        <p:spPr>
          <a:xfrm>
            <a:off x="696146" y="3035430"/>
            <a:ext cx="3451582" cy="1890074"/>
          </a:xfrm>
          <a:prstGeom prst="rect">
            <a:avLst/>
          </a:prstGeom>
        </p:spPr>
      </p:pic>
    </p:spTree>
    <p:extLst>
      <p:ext uri="{BB962C8B-B14F-4D97-AF65-F5344CB8AC3E}">
        <p14:creationId xmlns:p14="http://schemas.microsoft.com/office/powerpoint/2010/main" val="3538774861"/>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879</TotalTime>
  <Words>1507</Words>
  <Application>Microsoft Office PowerPoint</Application>
  <PresentationFormat>Widescreen</PresentationFormat>
  <Paragraphs>122</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Century Gothic</vt:lpstr>
      <vt:lpstr>Vapor Trail</vt:lpstr>
      <vt:lpstr>2018 Annual berdin meeting</vt:lpstr>
      <vt:lpstr>Cannabis in Bermuda</vt:lpstr>
      <vt:lpstr>Marijuana use in bermuda</vt:lpstr>
      <vt:lpstr>Legislative changes</vt:lpstr>
      <vt:lpstr>concentrates</vt:lpstr>
      <vt:lpstr>BHO concentrates</vt:lpstr>
      <vt:lpstr>CO2 concentrates</vt:lpstr>
      <vt:lpstr>Cannabis edibles</vt:lpstr>
      <vt:lpstr>Cannabis edibles</vt:lpstr>
      <vt:lpstr>Cannabis products</vt:lpstr>
    </vt:vector>
  </TitlesOfParts>
  <Company>Bermuda Government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 Annual berdin meeting</dc:title>
  <dc:creator>Symonds, Chalsey T.</dc:creator>
  <cp:lastModifiedBy>Symonds, Chalsey T.</cp:lastModifiedBy>
  <cp:revision>44</cp:revision>
  <cp:lastPrinted>2018-10-12T14:25:39Z</cp:lastPrinted>
  <dcterms:created xsi:type="dcterms:W3CDTF">2018-10-02T13:02:25Z</dcterms:created>
  <dcterms:modified xsi:type="dcterms:W3CDTF">2018-10-17T14:44:37Z</dcterms:modified>
</cp:coreProperties>
</file>