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9"/>
  </p:notesMasterIdLst>
  <p:handoutMasterIdLst>
    <p:handoutMasterId r:id="rId20"/>
  </p:handoutMasterIdLst>
  <p:sldIdLst>
    <p:sldId id="256" r:id="rId2"/>
    <p:sldId id="419" r:id="rId3"/>
    <p:sldId id="420" r:id="rId4"/>
    <p:sldId id="421" r:id="rId5"/>
    <p:sldId id="422" r:id="rId6"/>
    <p:sldId id="423" r:id="rId7"/>
    <p:sldId id="424" r:id="rId8"/>
    <p:sldId id="426" r:id="rId9"/>
    <p:sldId id="425" r:id="rId10"/>
    <p:sldId id="429" r:id="rId11"/>
    <p:sldId id="427" r:id="rId12"/>
    <p:sldId id="428" r:id="rId13"/>
    <p:sldId id="430" r:id="rId14"/>
    <p:sldId id="431" r:id="rId15"/>
    <p:sldId id="432" r:id="rId16"/>
    <p:sldId id="434" r:id="rId17"/>
    <p:sldId id="433" r:id="rId18"/>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9" userDrawn="1">
          <p15:clr>
            <a:srgbClr val="A4A3A4"/>
          </p15:clr>
        </p15:guide>
        <p15:guide id="2" pos="2189"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vid Theiss" initials="DT"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353" autoAdjust="0"/>
    <p:restoredTop sz="73882" autoAdjust="0"/>
  </p:normalViewPr>
  <p:slideViewPr>
    <p:cSldViewPr>
      <p:cViewPr varScale="1">
        <p:scale>
          <a:sx n="52" d="100"/>
          <a:sy n="52" d="100"/>
        </p:scale>
        <p:origin x="1842" y="60"/>
      </p:cViewPr>
      <p:guideLst>
        <p:guide orient="horz" pos="2160"/>
        <p:guide pos="2880"/>
      </p:guideLst>
    </p:cSldViewPr>
  </p:slideViewPr>
  <p:outlineViewPr>
    <p:cViewPr>
      <p:scale>
        <a:sx n="33" d="100"/>
        <a:sy n="33" d="100"/>
      </p:scale>
      <p:origin x="0" y="-712"/>
    </p:cViewPr>
  </p:outlineViewPr>
  <p:notesTextViewPr>
    <p:cViewPr>
      <p:scale>
        <a:sx n="100" d="100"/>
        <a:sy n="100" d="100"/>
      </p:scale>
      <p:origin x="0" y="0"/>
    </p:cViewPr>
  </p:notesTextViewPr>
  <p:sorterViewPr>
    <p:cViewPr>
      <p:scale>
        <a:sx n="80" d="100"/>
        <a:sy n="80" d="100"/>
      </p:scale>
      <p:origin x="0" y="456"/>
    </p:cViewPr>
  </p:sorterViewPr>
  <p:notesViewPr>
    <p:cSldViewPr>
      <p:cViewPr varScale="1">
        <p:scale>
          <a:sx n="89" d="100"/>
          <a:sy n="89" d="100"/>
        </p:scale>
        <p:origin x="-3846" y="-108"/>
      </p:cViewPr>
      <p:guideLst>
        <p:guide orient="horz" pos="2909"/>
        <p:guide pos="218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92" tIns="46246" rIns="92492" bIns="46246" rtlCol="0"/>
          <a:lstStyle>
            <a:lvl1pPr algn="l">
              <a:defRPr sz="1200"/>
            </a:lvl1pPr>
          </a:lstStyle>
          <a:p>
            <a:endParaRPr lang="en-US" dirty="0"/>
          </a:p>
        </p:txBody>
      </p:sp>
      <p:sp>
        <p:nvSpPr>
          <p:cNvPr id="3" name="Date Placeholder 2"/>
          <p:cNvSpPr>
            <a:spLocks noGrp="1"/>
          </p:cNvSpPr>
          <p:nvPr>
            <p:ph type="dt" sz="quarter" idx="1"/>
          </p:nvPr>
        </p:nvSpPr>
        <p:spPr>
          <a:xfrm>
            <a:off x="3936768" y="0"/>
            <a:ext cx="3011699" cy="461804"/>
          </a:xfrm>
          <a:prstGeom prst="rect">
            <a:avLst/>
          </a:prstGeom>
        </p:spPr>
        <p:txBody>
          <a:bodyPr vert="horz" lIns="92492" tIns="46246" rIns="92492" bIns="46246" rtlCol="0"/>
          <a:lstStyle>
            <a:lvl1pPr algn="r">
              <a:defRPr sz="1200"/>
            </a:lvl1pPr>
          </a:lstStyle>
          <a:p>
            <a:fld id="{F9608467-CE4F-4134-84BA-7A892F0FB1B0}" type="datetimeFigureOut">
              <a:rPr lang="en-US" smtClean="0"/>
              <a:pPr/>
              <a:t>10/23/2018</a:t>
            </a:fld>
            <a:endParaRPr lang="en-US" dirty="0"/>
          </a:p>
        </p:txBody>
      </p:sp>
      <p:sp>
        <p:nvSpPr>
          <p:cNvPr id="4" name="Footer Placeholder 3"/>
          <p:cNvSpPr>
            <a:spLocks noGrp="1"/>
          </p:cNvSpPr>
          <p:nvPr>
            <p:ph type="ftr" sz="quarter" idx="2"/>
          </p:nvPr>
        </p:nvSpPr>
        <p:spPr>
          <a:xfrm>
            <a:off x="0" y="8772668"/>
            <a:ext cx="3011699" cy="461804"/>
          </a:xfrm>
          <a:prstGeom prst="rect">
            <a:avLst/>
          </a:prstGeom>
        </p:spPr>
        <p:txBody>
          <a:bodyPr vert="horz" lIns="92492" tIns="46246" rIns="92492" bIns="46246"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36768" y="8772668"/>
            <a:ext cx="3011699" cy="461804"/>
          </a:xfrm>
          <a:prstGeom prst="rect">
            <a:avLst/>
          </a:prstGeom>
        </p:spPr>
        <p:txBody>
          <a:bodyPr vert="horz" lIns="92492" tIns="46246" rIns="92492" bIns="46246" rtlCol="0" anchor="b"/>
          <a:lstStyle>
            <a:lvl1pPr algn="r">
              <a:defRPr sz="1200"/>
            </a:lvl1pPr>
          </a:lstStyle>
          <a:p>
            <a:fld id="{623B59A7-7F57-412C-B078-F1FDDB8154BC}" type="slidenum">
              <a:rPr lang="en-US" smtClean="0"/>
              <a:pPr/>
              <a:t>‹#›</a:t>
            </a:fld>
            <a:endParaRPr lang="en-US" dirty="0"/>
          </a:p>
        </p:txBody>
      </p:sp>
    </p:spTree>
    <p:extLst>
      <p:ext uri="{BB962C8B-B14F-4D97-AF65-F5344CB8AC3E}">
        <p14:creationId xmlns:p14="http://schemas.microsoft.com/office/powerpoint/2010/main" val="36987854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92" tIns="46246" rIns="92492" bIns="46246" rtlCol="0"/>
          <a:lstStyle>
            <a:lvl1pPr algn="l">
              <a:defRPr sz="1200"/>
            </a:lvl1pPr>
          </a:lstStyle>
          <a:p>
            <a:endParaRPr lang="en-US" dirty="0"/>
          </a:p>
        </p:txBody>
      </p:sp>
      <p:sp>
        <p:nvSpPr>
          <p:cNvPr id="3" name="Date Placeholder 2"/>
          <p:cNvSpPr>
            <a:spLocks noGrp="1"/>
          </p:cNvSpPr>
          <p:nvPr>
            <p:ph type="dt" idx="1"/>
          </p:nvPr>
        </p:nvSpPr>
        <p:spPr>
          <a:xfrm>
            <a:off x="3936768" y="0"/>
            <a:ext cx="3011699" cy="461804"/>
          </a:xfrm>
          <a:prstGeom prst="rect">
            <a:avLst/>
          </a:prstGeom>
        </p:spPr>
        <p:txBody>
          <a:bodyPr vert="horz" lIns="92492" tIns="46246" rIns="92492" bIns="46246" rtlCol="0"/>
          <a:lstStyle>
            <a:lvl1pPr algn="r">
              <a:defRPr sz="1200"/>
            </a:lvl1pPr>
          </a:lstStyle>
          <a:p>
            <a:fld id="{FA51437C-2ED0-4656-8534-D6B2CFA817C2}" type="datetimeFigureOut">
              <a:rPr lang="en-US" smtClean="0"/>
              <a:t>10/23/2018</a:t>
            </a:fld>
            <a:endParaRPr lang="en-US" dirty="0"/>
          </a:p>
        </p:txBody>
      </p:sp>
      <p:sp>
        <p:nvSpPr>
          <p:cNvPr id="4" name="Slide Image Placeholder 3"/>
          <p:cNvSpPr>
            <a:spLocks noGrp="1" noRot="1" noChangeAspect="1"/>
          </p:cNvSpPr>
          <p:nvPr>
            <p:ph type="sldImg" idx="2"/>
          </p:nvPr>
        </p:nvSpPr>
        <p:spPr>
          <a:xfrm>
            <a:off x="1165225" y="692150"/>
            <a:ext cx="4619625" cy="3463925"/>
          </a:xfrm>
          <a:prstGeom prst="rect">
            <a:avLst/>
          </a:prstGeom>
          <a:noFill/>
          <a:ln w="12700">
            <a:solidFill>
              <a:prstClr val="black"/>
            </a:solidFill>
          </a:ln>
        </p:spPr>
        <p:txBody>
          <a:bodyPr vert="horz" lIns="92492" tIns="46246" rIns="92492" bIns="46246" rtlCol="0" anchor="ctr"/>
          <a:lstStyle/>
          <a:p>
            <a:endParaRPr lang="en-US" dirty="0"/>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92" tIns="46246" rIns="92492" bIns="4624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8"/>
            <a:ext cx="3011699" cy="461804"/>
          </a:xfrm>
          <a:prstGeom prst="rect">
            <a:avLst/>
          </a:prstGeom>
        </p:spPr>
        <p:txBody>
          <a:bodyPr vert="horz" lIns="92492" tIns="46246" rIns="92492" bIns="4624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6768" y="8772668"/>
            <a:ext cx="3011699" cy="461804"/>
          </a:xfrm>
          <a:prstGeom prst="rect">
            <a:avLst/>
          </a:prstGeom>
        </p:spPr>
        <p:txBody>
          <a:bodyPr vert="horz" lIns="92492" tIns="46246" rIns="92492" bIns="46246" rtlCol="0" anchor="b"/>
          <a:lstStyle>
            <a:lvl1pPr algn="r">
              <a:defRPr sz="1200"/>
            </a:lvl1pPr>
          </a:lstStyle>
          <a:p>
            <a:fld id="{98947A2D-C1C4-49D2-9539-34F1A50F6150}" type="slidenum">
              <a:rPr lang="en-US" smtClean="0"/>
              <a:t>‹#›</a:t>
            </a:fld>
            <a:endParaRPr lang="en-US" dirty="0"/>
          </a:p>
        </p:txBody>
      </p:sp>
    </p:spTree>
    <p:extLst>
      <p:ext uri="{BB962C8B-B14F-4D97-AF65-F5344CB8AC3E}">
        <p14:creationId xmlns:p14="http://schemas.microsoft.com/office/powerpoint/2010/main" val="24465834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8947A2D-C1C4-49D2-9539-34F1A50F6150}" type="slidenum">
              <a:rPr lang="en-US" smtClean="0"/>
              <a:t>1</a:t>
            </a:fld>
            <a:endParaRPr lang="en-US" dirty="0"/>
          </a:p>
        </p:txBody>
      </p:sp>
    </p:spTree>
    <p:extLst>
      <p:ext uri="{BB962C8B-B14F-4D97-AF65-F5344CB8AC3E}">
        <p14:creationId xmlns:p14="http://schemas.microsoft.com/office/powerpoint/2010/main" val="15323687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fact, this is the situation for all of the drugs reported in the 2017 Household Survey for adult use:</a:t>
            </a:r>
          </a:p>
          <a:p>
            <a:endParaRPr lang="en-US" dirty="0"/>
          </a:p>
          <a:p>
            <a:pPr lvl="0"/>
            <a:endParaRPr lang="en-US" dirty="0"/>
          </a:p>
          <a:p>
            <a:endParaRPr lang="en-US" dirty="0"/>
          </a:p>
        </p:txBody>
      </p:sp>
      <p:sp>
        <p:nvSpPr>
          <p:cNvPr id="4" name="Slide Number Placeholder 3"/>
          <p:cNvSpPr>
            <a:spLocks noGrp="1"/>
          </p:cNvSpPr>
          <p:nvPr>
            <p:ph type="sldNum" sz="quarter" idx="10"/>
          </p:nvPr>
        </p:nvSpPr>
        <p:spPr/>
        <p:txBody>
          <a:bodyPr/>
          <a:lstStyle/>
          <a:p>
            <a:fld id="{75F71061-2EAD-FF40-8A50-0116D665ECD9}" type="slidenum">
              <a:rPr lang="en-US" smtClean="0"/>
              <a:t>10</a:t>
            </a:fld>
            <a:endParaRPr lang="en-US" dirty="0"/>
          </a:p>
        </p:txBody>
      </p:sp>
    </p:spTree>
    <p:extLst>
      <p:ext uri="{BB962C8B-B14F-4D97-AF65-F5344CB8AC3E}">
        <p14:creationId xmlns:p14="http://schemas.microsoft.com/office/powerpoint/2010/main" val="35581869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According to available data, there has been progress in reducing youth alcohol use, but the situation with other drug use is deteriorating:</a:t>
            </a:r>
          </a:p>
          <a:p>
            <a:pPr lvl="0"/>
            <a:endParaRPr lang="en-US" dirty="0"/>
          </a:p>
          <a:p>
            <a:pPr lvl="0"/>
            <a:r>
              <a:rPr lang="en-US" dirty="0"/>
              <a:t>Lifetime use of alcohol declined modestly from 54.9 percent in 2011 to 52.6 percent in 2015.  Similarly, current use of alcohol declined from 19.1 percent in 2011 to 18.0 percent in 2015.</a:t>
            </a:r>
          </a:p>
          <a:p>
            <a:pPr lvl="0"/>
            <a:endParaRPr lang="en-US" dirty="0"/>
          </a:p>
          <a:p>
            <a:pPr lvl="0"/>
            <a:r>
              <a:rPr lang="en-US" dirty="0"/>
              <a:t>Lifetime use of marijuana increased from 21.2 percent in 2011 to 26.2 percent in 2015.  Current use increased as well. The rate of current use in 2015 of 10.8 percent is 37 percent higher than the 7.9 percent reported in 2011. This is clearly a troubling trend.</a:t>
            </a:r>
          </a:p>
          <a:p>
            <a:pPr lvl="0"/>
            <a:endParaRPr lang="en-US" dirty="0"/>
          </a:p>
          <a:p>
            <a:pPr lvl="0"/>
            <a:r>
              <a:rPr lang="en-US" dirty="0"/>
              <a:t>Likewise, other drug use (though less frequent by comparison to alcohol and marijuana) worsened.  Lifetime use of inhalants increased from 12.1 percent in 2011 to 15.1 percent in 2015; current inhalant use increased from 2.4 percent in 2011 to 3.0% in 2015. </a:t>
            </a:r>
          </a:p>
          <a:p>
            <a:pPr lvl="0"/>
            <a:endParaRPr lang="en-US" dirty="0"/>
          </a:p>
          <a:p>
            <a:pPr lvl="0"/>
            <a:r>
              <a:rPr lang="en-US" dirty="0"/>
              <a:t>Unlike their adult counterparts, youth are smoking more. Lifetime use increased modestly from 10.7 percent in 2011 to 12.0 percent in 2015; current cigarette use increased from 2.5 percent in 2011 to 3.1 percent in 2015.</a:t>
            </a:r>
          </a:p>
          <a:p>
            <a:endParaRPr lang="en-US" dirty="0"/>
          </a:p>
        </p:txBody>
      </p:sp>
      <p:sp>
        <p:nvSpPr>
          <p:cNvPr id="4" name="Slide Number Placeholder 3"/>
          <p:cNvSpPr>
            <a:spLocks noGrp="1"/>
          </p:cNvSpPr>
          <p:nvPr>
            <p:ph type="sldNum" sz="quarter" idx="10"/>
          </p:nvPr>
        </p:nvSpPr>
        <p:spPr/>
        <p:txBody>
          <a:bodyPr/>
          <a:lstStyle/>
          <a:p>
            <a:fld id="{75F71061-2EAD-FF40-8A50-0116D665ECD9}" type="slidenum">
              <a:rPr lang="en-US" smtClean="0"/>
              <a:t>11</a:t>
            </a:fld>
            <a:endParaRPr lang="en-US" dirty="0"/>
          </a:p>
        </p:txBody>
      </p:sp>
    </p:spTree>
    <p:extLst>
      <p:ext uri="{BB962C8B-B14F-4D97-AF65-F5344CB8AC3E}">
        <p14:creationId xmlns:p14="http://schemas.microsoft.com/office/powerpoint/2010/main" val="1147668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dirty="0"/>
              <a:t>Drug-related health consequences</a:t>
            </a:r>
            <a:r>
              <a:rPr lang="en-US" b="1" dirty="0"/>
              <a:t>:</a:t>
            </a:r>
            <a:r>
              <a:rPr lang="en-US" dirty="0"/>
              <a:t> Data reported to the DNDC show a handful of cases of HIV/AIDS over the period from 2011 to 2016. In short, the paucity of cases of HIV, AIDs, Hepatitis B and C is laudable, especially compared to other nations. </a:t>
            </a:r>
          </a:p>
          <a:p>
            <a:pPr lvl="0"/>
            <a:endParaRPr lang="en-US" dirty="0"/>
          </a:p>
          <a:p>
            <a:pPr lvl="0"/>
            <a:r>
              <a:rPr lang="en-US" dirty="0"/>
              <a:t>Given low rates of heroin use in Bermuda, it appears that needle sharing continues to not be an issue for Bermuda. </a:t>
            </a:r>
          </a:p>
          <a:p>
            <a:pPr lvl="0"/>
            <a:endParaRPr lang="en-US" dirty="0"/>
          </a:p>
          <a:p>
            <a:pPr lvl="0"/>
            <a:r>
              <a:rPr lang="en-US" dirty="0"/>
              <a:t>Hepatitis B and C: As is the case with HIV/AIDS, Bermuda does not see many cases of Hepatitis B or C.  Hepatitis C cases declined by over half the level in 2011 (from 14 to 6 cases), but the number of Hepatitis B cases increased from zero to four. In any event, the good news is that Hepatitis remains a very small problem.</a:t>
            </a:r>
          </a:p>
          <a:p>
            <a:pPr lvl="0"/>
            <a:endParaRPr lang="en-US" dirty="0"/>
          </a:p>
          <a:p>
            <a:r>
              <a:rPr lang="en-US" dirty="0"/>
              <a:t>Impaired Driving: There appears to be progress in reducing impaired driving, but it is not clear if this progress is real. </a:t>
            </a:r>
          </a:p>
        </p:txBody>
      </p:sp>
      <p:sp>
        <p:nvSpPr>
          <p:cNvPr id="4" name="Slide Number Placeholder 3"/>
          <p:cNvSpPr>
            <a:spLocks noGrp="1"/>
          </p:cNvSpPr>
          <p:nvPr>
            <p:ph type="sldNum" sz="quarter" idx="10"/>
          </p:nvPr>
        </p:nvSpPr>
        <p:spPr/>
        <p:txBody>
          <a:bodyPr/>
          <a:lstStyle/>
          <a:p>
            <a:fld id="{75F71061-2EAD-FF40-8A50-0116D665ECD9}" type="slidenum">
              <a:rPr lang="en-US" smtClean="0"/>
              <a:t>12</a:t>
            </a:fld>
            <a:endParaRPr lang="en-US" dirty="0"/>
          </a:p>
        </p:txBody>
      </p:sp>
    </p:spTree>
    <p:extLst>
      <p:ext uri="{BB962C8B-B14F-4D97-AF65-F5344CB8AC3E}">
        <p14:creationId xmlns:p14="http://schemas.microsoft.com/office/powerpoint/2010/main" val="38126073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According to statistics provided in BerDIN annual reports, drug treatment admissions in Bermuda increased between 2012 and 2016. </a:t>
            </a:r>
          </a:p>
        </p:txBody>
      </p:sp>
      <p:sp>
        <p:nvSpPr>
          <p:cNvPr id="4" name="Slide Number Placeholder 3"/>
          <p:cNvSpPr>
            <a:spLocks noGrp="1"/>
          </p:cNvSpPr>
          <p:nvPr>
            <p:ph type="sldNum" sz="quarter" idx="10"/>
          </p:nvPr>
        </p:nvSpPr>
        <p:spPr/>
        <p:txBody>
          <a:bodyPr/>
          <a:lstStyle/>
          <a:p>
            <a:fld id="{75F71061-2EAD-FF40-8A50-0116D665ECD9}" type="slidenum">
              <a:rPr lang="en-US" smtClean="0"/>
              <a:t>13</a:t>
            </a:fld>
            <a:endParaRPr lang="en-US" dirty="0"/>
          </a:p>
        </p:txBody>
      </p:sp>
    </p:spTree>
    <p:extLst>
      <p:ext uri="{BB962C8B-B14F-4D97-AF65-F5344CB8AC3E}">
        <p14:creationId xmlns:p14="http://schemas.microsoft.com/office/powerpoint/2010/main" val="4772592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5F71061-2EAD-FF40-8A50-0116D665ECD9}" type="slidenum">
              <a:rPr lang="en-US" smtClean="0"/>
              <a:t>14</a:t>
            </a:fld>
            <a:endParaRPr lang="en-US" dirty="0"/>
          </a:p>
        </p:txBody>
      </p:sp>
    </p:spTree>
    <p:extLst>
      <p:ext uri="{BB962C8B-B14F-4D97-AF65-F5344CB8AC3E}">
        <p14:creationId xmlns:p14="http://schemas.microsoft.com/office/powerpoint/2010/main" val="27345360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5F71061-2EAD-FF40-8A50-0116D665ECD9}" type="slidenum">
              <a:rPr lang="en-US" smtClean="0"/>
              <a:t>15</a:t>
            </a:fld>
            <a:endParaRPr lang="en-US" dirty="0"/>
          </a:p>
        </p:txBody>
      </p:sp>
    </p:spTree>
    <p:extLst>
      <p:ext uri="{BB962C8B-B14F-4D97-AF65-F5344CB8AC3E}">
        <p14:creationId xmlns:p14="http://schemas.microsoft.com/office/powerpoint/2010/main" val="6629552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With regard to the recommendation on cannabis reform, we note in the report:</a:t>
            </a:r>
          </a:p>
          <a:p>
            <a:endParaRPr lang="en-US" dirty="0"/>
          </a:p>
          <a:p>
            <a:r>
              <a:rPr lang="en-US" dirty="0"/>
              <a:t>Research is needed to understand the impact of cannabis reform. Whether it comes in the form of decriminalization, medicalization or use for non-medical purposes (sometimes called recreational use), cannabis reform policy is well ahead of the science. A recent study for the U.S. National Institute on Drug Abuse proposed a policy research agenda to close the substantial knowledge gap that exists between the science and the policy related to cannabis reform. The recent decriminalization of cannabis in Bermuda will likely lead to changes in use, health and public safety consequences, and perhaps the cannabis market. To achieve Bermuda’s vision stated in its Master Plan (healthy, drug-free communities), we urge the DNDC to develop a research agenda that supports a public health approach to ensure that Bermudians public perceptions about the health risks associated with cannabis use are informed by science.  </a:t>
            </a:r>
          </a:p>
          <a:p>
            <a:endParaRPr lang="en-US" dirty="0"/>
          </a:p>
          <a:p>
            <a:endParaRPr lang="en-US" dirty="0"/>
          </a:p>
          <a:p>
            <a:r>
              <a:rPr lang="en-US" dirty="0"/>
              <a:t>Report:  National Advisory Council on Drug Abuse, Cannabis Policy Research Group, “Recommendations for NIDA’s Cannabis Policy Research Agenda”, National Institute on Drug Abuse, Rockville, Maryland, February 6, 2017.</a:t>
            </a:r>
          </a:p>
          <a:p>
            <a:endParaRPr lang="en-US" dirty="0"/>
          </a:p>
        </p:txBody>
      </p:sp>
      <p:sp>
        <p:nvSpPr>
          <p:cNvPr id="4" name="Slide Number Placeholder 3"/>
          <p:cNvSpPr>
            <a:spLocks noGrp="1"/>
          </p:cNvSpPr>
          <p:nvPr>
            <p:ph type="sldNum" sz="quarter" idx="10"/>
          </p:nvPr>
        </p:nvSpPr>
        <p:spPr/>
        <p:txBody>
          <a:bodyPr/>
          <a:lstStyle/>
          <a:p>
            <a:fld id="{75F71061-2EAD-FF40-8A50-0116D665ECD9}" type="slidenum">
              <a:rPr lang="en-US" smtClean="0"/>
              <a:t>16</a:t>
            </a:fld>
            <a:endParaRPr lang="en-US" dirty="0"/>
          </a:p>
        </p:txBody>
      </p:sp>
    </p:spTree>
    <p:extLst>
      <p:ext uri="{BB962C8B-B14F-4D97-AF65-F5344CB8AC3E}">
        <p14:creationId xmlns:p14="http://schemas.microsoft.com/office/powerpoint/2010/main" val="6686639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5F71061-2EAD-FF40-8A50-0116D665ECD9}" type="slidenum">
              <a:rPr lang="en-US" smtClean="0"/>
              <a:t>17</a:t>
            </a:fld>
            <a:endParaRPr lang="en-US" dirty="0"/>
          </a:p>
        </p:txBody>
      </p:sp>
    </p:spTree>
    <p:extLst>
      <p:ext uri="{BB962C8B-B14F-4D97-AF65-F5344CB8AC3E}">
        <p14:creationId xmlns:p14="http://schemas.microsoft.com/office/powerpoint/2010/main" val="27267998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Carnevale Associates LLC (CALLC) was tasked by the Department for National Drug Control (DNDC) with assessing the effectiveness of Bermuda’s National</a:t>
            </a:r>
            <a:r>
              <a:rPr lang="en-US" b="1" dirty="0"/>
              <a:t> </a:t>
            </a:r>
            <a:r>
              <a:rPr lang="en-US" dirty="0"/>
              <a:t>Drug Control Master Plan and Action Plan:  2013—2017. The assessment includes reviewing the strategy to determine the clarity of its structure and long‐term outcomes sought for 2017. This includes determining whether its goals, objectives, and action plans are easily understood by stakeholders involved in making its drug policy a success. It also includes looking at how the administrative approach Bermuda takes to formulating and managing its drug policy is structured to operationalize the Master Plan, success in implementing the action plans, success in realizing hoped-for funding levels, and success in achieving outcomes. In the end, our principal objective is to determine whether the Master Plan reduced Bermuda’s drug problem.</a:t>
            </a:r>
            <a:r>
              <a:rPr lang="en-US" dirty="0">
                <a:effectLst/>
              </a:rPr>
              <a:t> </a:t>
            </a:r>
            <a:endParaRPr lang="en-US" dirty="0"/>
          </a:p>
          <a:p>
            <a:endParaRPr lang="en-US" dirty="0"/>
          </a:p>
        </p:txBody>
      </p:sp>
      <p:sp>
        <p:nvSpPr>
          <p:cNvPr id="4" name="Slide Number Placeholder 3"/>
          <p:cNvSpPr>
            <a:spLocks noGrp="1"/>
          </p:cNvSpPr>
          <p:nvPr>
            <p:ph type="sldNum" sz="quarter" idx="10"/>
          </p:nvPr>
        </p:nvSpPr>
        <p:spPr/>
        <p:txBody>
          <a:bodyPr/>
          <a:lstStyle/>
          <a:p>
            <a:fld id="{75F71061-2EAD-FF40-8A50-0116D665ECD9}" type="slidenum">
              <a:rPr lang="en-US" smtClean="0"/>
              <a:t>2</a:t>
            </a:fld>
            <a:endParaRPr lang="en-US" dirty="0"/>
          </a:p>
        </p:txBody>
      </p:sp>
    </p:spTree>
    <p:extLst>
      <p:ext uri="{BB962C8B-B14F-4D97-AF65-F5344CB8AC3E}">
        <p14:creationId xmlns:p14="http://schemas.microsoft.com/office/powerpoint/2010/main" val="30241526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5F71061-2EAD-FF40-8A50-0116D665ECD9}" type="slidenum">
              <a:rPr lang="en-US" smtClean="0"/>
              <a:t>3</a:t>
            </a:fld>
            <a:endParaRPr lang="en-US" dirty="0"/>
          </a:p>
        </p:txBody>
      </p:sp>
    </p:spTree>
    <p:extLst>
      <p:ext uri="{BB962C8B-B14F-4D97-AF65-F5344CB8AC3E}">
        <p14:creationId xmlns:p14="http://schemas.microsoft.com/office/powerpoint/2010/main" val="12722231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Perhaps make Goal 1,</a:t>
            </a:r>
            <a:r>
              <a:rPr lang="en-US" baseline="0" dirty="0"/>
              <a:t> </a:t>
            </a:r>
            <a:r>
              <a:rPr lang="en-US" u="sng" baseline="0" dirty="0"/>
              <a:t>Reduce</a:t>
            </a:r>
            <a:r>
              <a:rPr lang="en-US" u="sng" dirty="0"/>
              <a:t> Drug Use</a:t>
            </a:r>
            <a:r>
              <a:rPr lang="en-US" u="sng" baseline="0" dirty="0"/>
              <a:t> or Problem Drug Use </a:t>
            </a:r>
            <a:r>
              <a:rPr lang="en-US" baseline="0" dirty="0"/>
              <a:t>and make Goal 2, </a:t>
            </a:r>
            <a:r>
              <a:rPr lang="en-US" u="sng" baseline="0" dirty="0"/>
              <a:t>Reduce Drug-related Harms</a:t>
            </a:r>
            <a:r>
              <a:rPr lang="en-US" baseline="0" dirty="0"/>
              <a:t>?</a:t>
            </a:r>
          </a:p>
          <a:p>
            <a:endParaRPr lang="en-US" baseline="0" dirty="0"/>
          </a:p>
          <a:p>
            <a:endParaRPr lang="en-US" dirty="0"/>
          </a:p>
        </p:txBody>
      </p:sp>
      <p:sp>
        <p:nvSpPr>
          <p:cNvPr id="4" name="Slide Number Placeholder 3"/>
          <p:cNvSpPr>
            <a:spLocks noGrp="1"/>
          </p:cNvSpPr>
          <p:nvPr>
            <p:ph type="sldNum" sz="quarter" idx="10"/>
          </p:nvPr>
        </p:nvSpPr>
        <p:spPr/>
        <p:txBody>
          <a:bodyPr/>
          <a:lstStyle/>
          <a:p>
            <a:fld id="{75F71061-2EAD-FF40-8A50-0116D665ECD9}" type="slidenum">
              <a:rPr lang="en-US" smtClean="0"/>
              <a:t>4</a:t>
            </a:fld>
            <a:endParaRPr lang="en-US" dirty="0"/>
          </a:p>
        </p:txBody>
      </p:sp>
    </p:spTree>
    <p:extLst>
      <p:ext uri="{BB962C8B-B14F-4D97-AF65-F5344CB8AC3E}">
        <p14:creationId xmlns:p14="http://schemas.microsoft.com/office/powerpoint/2010/main" val="20489157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a:p>
            <a:pPr defTabSz="924916">
              <a:defRPr/>
            </a:pPr>
            <a:r>
              <a:rPr lang="en-US" dirty="0"/>
              <a:t>These figures were compiled using data available from the Bermuda Drug Information Network (BerDIN) annual reports, the Master Plan, and the Key Aspects of the Needs Assessment document provided to the reviewers by DNDC. As will be shown, there is no instance where actual resources exceeded resources anticipated necessary to support the successful implementation of the Master Plan.</a:t>
            </a:r>
          </a:p>
          <a:p>
            <a:endParaRPr lang="en-US" dirty="0"/>
          </a:p>
        </p:txBody>
      </p:sp>
      <p:sp>
        <p:nvSpPr>
          <p:cNvPr id="4" name="Slide Number Placeholder 3"/>
          <p:cNvSpPr>
            <a:spLocks noGrp="1"/>
          </p:cNvSpPr>
          <p:nvPr>
            <p:ph type="sldNum" sz="quarter" idx="10"/>
          </p:nvPr>
        </p:nvSpPr>
        <p:spPr/>
        <p:txBody>
          <a:bodyPr/>
          <a:lstStyle/>
          <a:p>
            <a:fld id="{75F71061-2EAD-FF40-8A50-0116D665ECD9}" type="slidenum">
              <a:rPr lang="en-US" smtClean="0"/>
              <a:t>5</a:t>
            </a:fld>
            <a:endParaRPr lang="en-US" dirty="0"/>
          </a:p>
        </p:txBody>
      </p:sp>
    </p:spTree>
    <p:extLst>
      <p:ext uri="{BB962C8B-B14F-4D97-AF65-F5344CB8AC3E}">
        <p14:creationId xmlns:p14="http://schemas.microsoft.com/office/powerpoint/2010/main" val="34427332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While both budgets come up short, demand does</a:t>
            </a:r>
            <a:r>
              <a:rPr lang="en-US" baseline="0" dirty="0"/>
              <a:t> better than supply with regard to realizing anticipated need.</a:t>
            </a:r>
          </a:p>
          <a:p>
            <a:endParaRPr lang="en-US" dirty="0"/>
          </a:p>
        </p:txBody>
      </p:sp>
      <p:sp>
        <p:nvSpPr>
          <p:cNvPr id="4" name="Slide Number Placeholder 3"/>
          <p:cNvSpPr>
            <a:spLocks noGrp="1"/>
          </p:cNvSpPr>
          <p:nvPr>
            <p:ph type="sldNum" sz="quarter" idx="10"/>
          </p:nvPr>
        </p:nvSpPr>
        <p:spPr/>
        <p:txBody>
          <a:bodyPr/>
          <a:lstStyle/>
          <a:p>
            <a:fld id="{75F71061-2EAD-FF40-8A50-0116D665ECD9}" type="slidenum">
              <a:rPr lang="en-US" smtClean="0"/>
              <a:t>6</a:t>
            </a:fld>
            <a:endParaRPr lang="en-US" dirty="0"/>
          </a:p>
        </p:txBody>
      </p:sp>
    </p:spTree>
    <p:extLst>
      <p:ext uri="{BB962C8B-B14F-4D97-AF65-F5344CB8AC3E}">
        <p14:creationId xmlns:p14="http://schemas.microsoft.com/office/powerpoint/2010/main" val="27772802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5F71061-2EAD-FF40-8A50-0116D665ECD9}" type="slidenum">
              <a:rPr lang="en-US" smtClean="0"/>
              <a:t>7</a:t>
            </a:fld>
            <a:endParaRPr lang="en-US" dirty="0"/>
          </a:p>
        </p:txBody>
      </p:sp>
    </p:spTree>
    <p:extLst>
      <p:ext uri="{BB962C8B-B14F-4D97-AF65-F5344CB8AC3E}">
        <p14:creationId xmlns:p14="http://schemas.microsoft.com/office/powerpoint/2010/main" val="23864964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4916">
              <a:defRPr/>
            </a:pPr>
            <a:r>
              <a:rPr lang="en-US" dirty="0"/>
              <a:t>As the previous analysis demonstrated, despite challenges in obtaining all of the resources needed to implement the Master Plan, our analysis finds that Bermuda has successfully completed or partially completed 57 percent of its action plans. This is a remarkable outcome and demonstrates the resolve of the DNDC to address Bermuda’s drug problem. We also note that the action areas under the direct control of the DNDC had the greatest success.  The DNDC funds much of the demand reduction programs and research. Not surprisingly, therefore, these areas of the Master Plan demonstrated the most success. The lesson to be learned from this is that the other areas of the budget and their implementation require more oversight from an outside, independent source.  Doing this will enable more performance accountability in Bermuda’s organizational framework, an element of the framework where we found some room for improvement.</a:t>
            </a:r>
          </a:p>
          <a:p>
            <a:endParaRPr lang="en-US" dirty="0"/>
          </a:p>
        </p:txBody>
      </p:sp>
      <p:sp>
        <p:nvSpPr>
          <p:cNvPr id="4" name="Slide Number Placeholder 3"/>
          <p:cNvSpPr>
            <a:spLocks noGrp="1"/>
          </p:cNvSpPr>
          <p:nvPr>
            <p:ph type="sldNum" sz="quarter" idx="10"/>
          </p:nvPr>
        </p:nvSpPr>
        <p:spPr/>
        <p:txBody>
          <a:bodyPr/>
          <a:lstStyle/>
          <a:p>
            <a:fld id="{75F71061-2EAD-FF40-8A50-0116D665ECD9}" type="slidenum">
              <a:rPr lang="en-US" smtClean="0"/>
              <a:t>8</a:t>
            </a:fld>
            <a:endParaRPr lang="en-US" dirty="0"/>
          </a:p>
        </p:txBody>
      </p:sp>
    </p:spTree>
    <p:extLst>
      <p:ext uri="{BB962C8B-B14F-4D97-AF65-F5344CB8AC3E}">
        <p14:creationId xmlns:p14="http://schemas.microsoft.com/office/powerpoint/2010/main" val="37710216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fact, this is the situation for all of the drugs reported in the 2017 Household Survey for adult use:</a:t>
            </a:r>
          </a:p>
          <a:p>
            <a:endParaRPr lang="en-US" dirty="0"/>
          </a:p>
          <a:p>
            <a:pPr lvl="0"/>
            <a:endParaRPr lang="en-US" dirty="0"/>
          </a:p>
          <a:p>
            <a:endParaRPr lang="en-US" dirty="0"/>
          </a:p>
        </p:txBody>
      </p:sp>
      <p:sp>
        <p:nvSpPr>
          <p:cNvPr id="4" name="Slide Number Placeholder 3"/>
          <p:cNvSpPr>
            <a:spLocks noGrp="1"/>
          </p:cNvSpPr>
          <p:nvPr>
            <p:ph type="sldNum" sz="quarter" idx="10"/>
          </p:nvPr>
        </p:nvSpPr>
        <p:spPr/>
        <p:txBody>
          <a:bodyPr/>
          <a:lstStyle/>
          <a:p>
            <a:fld id="{75F71061-2EAD-FF40-8A50-0116D665ECD9}" type="slidenum">
              <a:rPr lang="en-US" smtClean="0"/>
              <a:t>9</a:t>
            </a:fld>
            <a:endParaRPr lang="en-US" dirty="0"/>
          </a:p>
        </p:txBody>
      </p:sp>
    </p:spTree>
    <p:extLst>
      <p:ext uri="{BB962C8B-B14F-4D97-AF65-F5344CB8AC3E}">
        <p14:creationId xmlns:p14="http://schemas.microsoft.com/office/powerpoint/2010/main" val="325667103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16" name="Picture 3" descr="X:\Carnevale Associates\Presentation\Graphics\CAonly.png"/>
          <p:cNvPicPr>
            <a:picLocks noChangeAspect="1" noChangeArrowheads="1"/>
          </p:cNvPicPr>
          <p:nvPr userDrawn="1"/>
        </p:nvPicPr>
        <p:blipFill>
          <a:blip r:embed="rId2" cstate="print"/>
          <a:stretch>
            <a:fillRect/>
          </a:stretch>
        </p:blipFill>
        <p:spPr bwMode="auto">
          <a:xfrm>
            <a:off x="0" y="0"/>
            <a:ext cx="1040437" cy="1143000"/>
          </a:xfrm>
          <a:prstGeom prst="rect">
            <a:avLst/>
          </a:prstGeom>
          <a:noFill/>
        </p:spPr>
      </p:pic>
      <p:cxnSp>
        <p:nvCxnSpPr>
          <p:cNvPr id="12" name="Straight Connector 11"/>
          <p:cNvCxnSpPr/>
          <p:nvPr userDrawn="1"/>
        </p:nvCxnSpPr>
        <p:spPr>
          <a:xfrm>
            <a:off x="0" y="5029200"/>
            <a:ext cx="4876800" cy="0"/>
          </a:xfrm>
          <a:prstGeom prst="line">
            <a:avLst/>
          </a:pr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9" name="Rectangle 8"/>
          <p:cNvSpPr/>
          <p:nvPr userDrawn="1"/>
        </p:nvSpPr>
        <p:spPr>
          <a:xfrm>
            <a:off x="5715000" y="0"/>
            <a:ext cx="3429000" cy="6858000"/>
          </a:xfrm>
          <a:prstGeom prst="rec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2057401"/>
            <a:ext cx="4191000" cy="1543050"/>
          </a:xfrm>
        </p:spPr>
        <p:txBody>
          <a:bodyPr/>
          <a:lstStyle>
            <a:lvl1pPr algn="l">
              <a:defRPr>
                <a:solidFill>
                  <a:schemeClr val="accent6"/>
                </a:solidFill>
              </a:defRPr>
            </a:lvl1pPr>
          </a:lstStyle>
          <a:p>
            <a:r>
              <a:rPr lang="en-US" dirty="0"/>
              <a:t>Click to edit Master title style</a:t>
            </a:r>
          </a:p>
        </p:txBody>
      </p:sp>
      <p:sp>
        <p:nvSpPr>
          <p:cNvPr id="3" name="Subtitle 2"/>
          <p:cNvSpPr>
            <a:spLocks noGrp="1"/>
          </p:cNvSpPr>
          <p:nvPr>
            <p:ph type="subTitle" idx="1"/>
          </p:nvPr>
        </p:nvSpPr>
        <p:spPr>
          <a:xfrm>
            <a:off x="685800" y="3886200"/>
            <a:ext cx="4191000" cy="1752600"/>
          </a:xfrm>
        </p:spPr>
        <p:txBody>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6" name="Slide Number Placeholder 5"/>
          <p:cNvSpPr>
            <a:spLocks noGrp="1"/>
          </p:cNvSpPr>
          <p:nvPr>
            <p:ph type="sldNum" sz="quarter" idx="12"/>
          </p:nvPr>
        </p:nvSpPr>
        <p:spPr/>
        <p:txBody>
          <a:bodyPr/>
          <a:lstStyle/>
          <a:p>
            <a:r>
              <a:rPr lang="en-US" dirty="0"/>
              <a:t>[</a:t>
            </a:r>
            <a:fld id="{76D38D03-E499-421F-8F30-CF88C5BC5D09}" type="slidenum">
              <a:rPr lang="en-US" smtClean="0"/>
              <a:pPr/>
              <a:t>‹#›</a:t>
            </a:fld>
            <a:r>
              <a:rPr lang="en-US" dirty="0"/>
              <a:t>]</a:t>
            </a:r>
          </a:p>
        </p:txBody>
      </p:sp>
      <p:pic>
        <p:nvPicPr>
          <p:cNvPr id="10" name="Picture 2" descr="X:\Carnevale Associates\Logo\CAall spot.png"/>
          <p:cNvPicPr>
            <a:picLocks noChangeAspect="1" noChangeArrowheads="1"/>
          </p:cNvPicPr>
          <p:nvPr userDrawn="1"/>
        </p:nvPicPr>
        <p:blipFill>
          <a:blip r:embed="rId3" cstate="print"/>
          <a:srcRect/>
          <a:stretch>
            <a:fillRect/>
          </a:stretch>
        </p:blipFill>
        <p:spPr bwMode="auto">
          <a:xfrm>
            <a:off x="6248400" y="5562600"/>
            <a:ext cx="2282882" cy="573654"/>
          </a:xfrm>
          <a:prstGeom prst="rect">
            <a:avLst/>
          </a:prstGeom>
          <a:noFill/>
        </p:spPr>
      </p:pic>
      <p:cxnSp>
        <p:nvCxnSpPr>
          <p:cNvPr id="11" name="Straight Connector 10"/>
          <p:cNvCxnSpPr/>
          <p:nvPr userDrawn="1"/>
        </p:nvCxnSpPr>
        <p:spPr>
          <a:xfrm>
            <a:off x="457200" y="228600"/>
            <a:ext cx="8686800" cy="0"/>
          </a:xfrm>
          <a:prstGeom prst="line">
            <a:avLst/>
          </a:pr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a:spcBef>
                <a:spcPts val="600"/>
              </a:spcBef>
              <a:defRPr sz="2000"/>
            </a:lvl1pPr>
            <a:lvl2pPr>
              <a:defRPr sz="1800"/>
            </a:lvl2pPr>
            <a:lvl3pPr>
              <a:defRPr sz="18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p>
            <a:r>
              <a:rPr lang="en-US" dirty="0"/>
              <a:t>[</a:t>
            </a:r>
            <a:fld id="{76D38D03-E499-421F-8F30-CF88C5BC5D09}" type="slidenum">
              <a:rPr lang="en-US" smtClean="0"/>
              <a:pPr/>
              <a:t>‹#›</a:t>
            </a:fld>
            <a:r>
              <a:rPr lang="en-US" dirty="0"/>
              <a:t>]</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normAutofit/>
          </a:bodyPr>
          <a:lstStyle>
            <a:lvl1pPr algn="l">
              <a:defRPr sz="28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p:txBody>
          <a:bodyPr/>
          <a:lstStyle/>
          <a:p>
            <a:r>
              <a:rPr lang="en-US" dirty="0"/>
              <a:t>[</a:t>
            </a:r>
            <a:fld id="{76D38D03-E499-421F-8F30-CF88C5BC5D09}" type="slidenum">
              <a:rPr lang="en-US" smtClean="0"/>
              <a:pPr/>
              <a:t>‹#›</a:t>
            </a:fld>
            <a:r>
              <a:rPr lang="en-US" dirty="0"/>
              <a:t>]</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0"/>
            <a:ext cx="4038600" cy="4525963"/>
          </a:xfrm>
        </p:spPr>
        <p:txBody>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p:cNvSpPr>
            <a:spLocks noGrp="1"/>
          </p:cNvSpPr>
          <p:nvPr>
            <p:ph type="sldNum" sz="quarter" idx="12"/>
          </p:nvPr>
        </p:nvSpPr>
        <p:spPr/>
        <p:txBody>
          <a:bodyPr/>
          <a:lstStyle/>
          <a:p>
            <a:r>
              <a:rPr lang="en-US" dirty="0"/>
              <a:t>[</a:t>
            </a:r>
            <a:fld id="{76D38D03-E499-421F-8F30-CF88C5BC5D09}" type="slidenum">
              <a:rPr lang="en-US" smtClean="0"/>
              <a:pPr/>
              <a:t>‹#›</a:t>
            </a:fld>
            <a:r>
              <a:rPr lang="en-US" dirty="0"/>
              <a:t>]</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lvl1pPr>
              <a:defRPr>
                <a:latin typeface="Arial" charset="0"/>
                <a:ea typeface="Arial" charset="0"/>
                <a:cs typeface="Arial" charset="0"/>
              </a:defRPr>
            </a:lvl1pPr>
          </a:lstStyle>
          <a:p>
            <a:fld id="{76D38D03-E499-421F-8F30-CF88C5BC5D09}"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8F2F"/>
          </a:solidFill>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endParaRPr lang="en-US" dirty="0"/>
          </a:p>
        </p:txBody>
      </p:sp>
      <p:sp>
        <p:nvSpPr>
          <p:cNvPr id="5" name="Slide Number Placeholder 5">
            <a:extLst>
              <a:ext uri="{FF2B5EF4-FFF2-40B4-BE49-F238E27FC236}">
                <a16:creationId xmlns="" xmlns:a16="http://schemas.microsoft.com/office/drawing/2014/main" id="{C8C283B7-9265-FD4B-A0A3-D0B109E49A27}"/>
              </a:ext>
            </a:extLst>
          </p:cNvPr>
          <p:cNvSpPr>
            <a:spLocks noGrp="1"/>
          </p:cNvSpPr>
          <p:nvPr>
            <p:ph type="sldNum" sz="quarter" idx="12"/>
          </p:nvPr>
        </p:nvSpPr>
        <p:spPr>
          <a:xfrm>
            <a:off x="8686800" y="6400800"/>
            <a:ext cx="457200" cy="228600"/>
          </a:xfrm>
        </p:spPr>
        <p:txBody>
          <a:bodyPr/>
          <a:lstStyle/>
          <a:p>
            <a:r>
              <a:rPr lang="en-US" dirty="0"/>
              <a:t>[</a:t>
            </a:r>
            <a:fld id="{76D38D03-E499-421F-8F30-CF88C5BC5D09}" type="slidenum">
              <a:rPr lang="en-US" smtClean="0"/>
              <a:pPr/>
              <a:t>‹#›</a:t>
            </a:fld>
            <a:r>
              <a:rPr lang="en-US" dirty="0"/>
              <a:t>]</a:t>
            </a:r>
          </a:p>
        </p:txBody>
      </p:sp>
    </p:spTree>
    <p:extLst>
      <p:ext uri="{BB962C8B-B14F-4D97-AF65-F5344CB8AC3E}">
        <p14:creationId xmlns:p14="http://schemas.microsoft.com/office/powerpoint/2010/main" val="578281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1" name="Rectangle 20"/>
          <p:cNvSpPr/>
          <p:nvPr userDrawn="1"/>
        </p:nvSpPr>
        <p:spPr>
          <a:xfrm>
            <a:off x="8686800" y="6324600"/>
            <a:ext cx="457200" cy="304800"/>
          </a:xfrm>
          <a:prstGeom prst="rect">
            <a:avLst/>
          </a:prstGeom>
          <a:gradFill flip="none" rotWithShape="1">
            <a:gsLst>
              <a:gs pos="0">
                <a:schemeClr val="accent1">
                  <a:shade val="30000"/>
                  <a:satMod val="115000"/>
                </a:schemeClr>
              </a:gs>
              <a:gs pos="50000">
                <a:schemeClr val="accent6">
                  <a:lumMod val="75000"/>
                </a:schemeClr>
              </a:gs>
              <a:gs pos="100000">
                <a:schemeClr val="accent6">
                  <a:lumMod val="5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gradFill>
                <a:gsLst>
                  <a:gs pos="0">
                    <a:schemeClr val="tx2"/>
                  </a:gs>
                  <a:gs pos="50000">
                    <a:schemeClr val="accent1">
                      <a:tint val="44500"/>
                      <a:satMod val="160000"/>
                    </a:schemeClr>
                  </a:gs>
                  <a:gs pos="100000">
                    <a:schemeClr val="accent1">
                      <a:tint val="23500"/>
                      <a:satMod val="160000"/>
                    </a:schemeClr>
                  </a:gs>
                </a:gsLst>
                <a:lin ang="5400000" scaled="0"/>
              </a:gradFill>
            </a:endParaRPr>
          </a:p>
        </p:txBody>
      </p:sp>
      <p:sp>
        <p:nvSpPr>
          <p:cNvPr id="13" name="Rectangle 12"/>
          <p:cNvSpPr/>
          <p:nvPr userDrawn="1"/>
        </p:nvSpPr>
        <p:spPr>
          <a:xfrm>
            <a:off x="0" y="0"/>
            <a:ext cx="304800" cy="304800"/>
          </a:xfrm>
          <a:prstGeom prst="rect">
            <a:avLst/>
          </a:prstGeom>
          <a:gradFill flip="none" rotWithShape="1">
            <a:gsLst>
              <a:gs pos="0">
                <a:schemeClr val="accent6">
                  <a:shade val="30000"/>
                  <a:satMod val="115000"/>
                </a:schemeClr>
              </a:gs>
              <a:gs pos="50000">
                <a:schemeClr val="accent6">
                  <a:shade val="67500"/>
                  <a:satMod val="115000"/>
                </a:schemeClr>
              </a:gs>
              <a:gs pos="100000">
                <a:schemeClr val="accent6">
                  <a:shade val="100000"/>
                  <a:satMod val="115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gradFill>
                <a:gsLst>
                  <a:gs pos="0">
                    <a:schemeClr val="tx2"/>
                  </a:gs>
                  <a:gs pos="50000">
                    <a:schemeClr val="accent1">
                      <a:tint val="44500"/>
                      <a:satMod val="160000"/>
                    </a:schemeClr>
                  </a:gs>
                  <a:gs pos="100000">
                    <a:schemeClr val="accent1">
                      <a:tint val="23500"/>
                      <a:satMod val="160000"/>
                    </a:schemeClr>
                  </a:gs>
                </a:gsLst>
                <a:lin ang="5400000" scaled="0"/>
              </a:gradFill>
            </a:endParaRPr>
          </a:p>
        </p:txBody>
      </p:sp>
      <p:pic>
        <p:nvPicPr>
          <p:cNvPr id="1027" name="Picture 3" descr="X:\Carnevale Associates\Presentation\Graphics\CAonly.png"/>
          <p:cNvPicPr>
            <a:picLocks noChangeAspect="1" noChangeArrowheads="1"/>
          </p:cNvPicPr>
          <p:nvPr userDrawn="1"/>
        </p:nvPicPr>
        <p:blipFill>
          <a:blip r:embed="rId8" cstate="print"/>
          <a:stretch>
            <a:fillRect/>
          </a:stretch>
        </p:blipFill>
        <p:spPr bwMode="auto">
          <a:xfrm>
            <a:off x="1" y="0"/>
            <a:ext cx="838200" cy="920827"/>
          </a:xfrm>
          <a:prstGeom prst="rect">
            <a:avLst/>
          </a:prstGeom>
          <a:noFill/>
        </p:spPr>
      </p:pic>
      <p:sp>
        <p:nvSpPr>
          <p:cNvPr id="2" name="Title Placeholder 1"/>
          <p:cNvSpPr>
            <a:spLocks noGrp="1"/>
          </p:cNvSpPr>
          <p:nvPr>
            <p:ph type="title"/>
          </p:nvPr>
        </p:nvSpPr>
        <p:spPr>
          <a:xfrm>
            <a:off x="304800" y="381000"/>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8686800" y="6400800"/>
            <a:ext cx="457200" cy="228600"/>
          </a:xfrm>
          <a:prstGeom prst="rect">
            <a:avLst/>
          </a:prstGeom>
        </p:spPr>
        <p:txBody>
          <a:bodyPr vert="horz" lIns="91440" tIns="45720" rIns="91440" bIns="45720" rtlCol="0" anchor="ctr"/>
          <a:lstStyle>
            <a:lvl1pPr marL="0" marR="0" indent="0" algn="ctr" defTabSz="914400" rtl="0" eaLnBrk="1" fontAlgn="auto" latinLnBrk="0" hangingPunct="1">
              <a:lnSpc>
                <a:spcPct val="100000"/>
              </a:lnSpc>
              <a:spcBef>
                <a:spcPts val="0"/>
              </a:spcBef>
              <a:spcAft>
                <a:spcPts val="0"/>
              </a:spcAft>
              <a:buClrTx/>
              <a:buSzTx/>
              <a:buFontTx/>
              <a:buNone/>
              <a:tabLst/>
              <a:defRPr sz="1000">
                <a:solidFill>
                  <a:schemeClr val="bg1"/>
                </a:solidFill>
              </a:defRPr>
            </a:lvl1pPr>
          </a:lstStyle>
          <a:p>
            <a:r>
              <a:rPr lang="en-US" dirty="0"/>
              <a:t>[</a:t>
            </a:r>
            <a:fld id="{76D38D03-E499-421F-8F30-CF88C5BC5D09}" type="slidenum">
              <a:rPr lang="en-US" smtClean="0"/>
              <a:pPr/>
              <a:t>‹#›</a:t>
            </a:fld>
            <a:r>
              <a:rPr lang="en-US" dirty="0"/>
              <a:t>]</a:t>
            </a:r>
          </a:p>
        </p:txBody>
      </p:sp>
      <p:pic>
        <p:nvPicPr>
          <p:cNvPr id="1026" name="Picture 2" descr="X:\Carnevale Associates\Logo\CAall spot.png"/>
          <p:cNvPicPr>
            <a:picLocks noChangeAspect="1" noChangeArrowheads="1"/>
          </p:cNvPicPr>
          <p:nvPr userDrawn="1"/>
        </p:nvPicPr>
        <p:blipFill>
          <a:blip r:embed="rId9" cstate="print"/>
          <a:srcRect/>
          <a:stretch>
            <a:fillRect/>
          </a:stretch>
        </p:blipFill>
        <p:spPr bwMode="auto">
          <a:xfrm>
            <a:off x="6477000" y="6248400"/>
            <a:ext cx="1676399" cy="421254"/>
          </a:xfrm>
          <a:prstGeom prst="rect">
            <a:avLst/>
          </a:prstGeom>
          <a:noFill/>
        </p:spPr>
      </p:pic>
      <p:sp>
        <p:nvSpPr>
          <p:cNvPr id="9" name="Rectangle 8"/>
          <p:cNvSpPr/>
          <p:nvPr userDrawn="1"/>
        </p:nvSpPr>
        <p:spPr>
          <a:xfrm>
            <a:off x="0" y="6324600"/>
            <a:ext cx="6324600" cy="304800"/>
          </a:xfrm>
          <a:prstGeom prst="rect">
            <a:avLst/>
          </a:prstGeom>
          <a:gradFill flip="none" rotWithShape="1">
            <a:gsLst>
              <a:gs pos="0">
                <a:schemeClr val="accent1">
                  <a:shade val="30000"/>
                  <a:satMod val="115000"/>
                </a:schemeClr>
              </a:gs>
              <a:gs pos="50000">
                <a:schemeClr val="accent6">
                  <a:lumMod val="75000"/>
                </a:schemeClr>
              </a:gs>
              <a:gs pos="100000">
                <a:schemeClr val="accent6">
                  <a:lumMod val="5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gradFill>
                <a:gsLst>
                  <a:gs pos="0">
                    <a:schemeClr val="tx2"/>
                  </a:gs>
                  <a:gs pos="50000">
                    <a:schemeClr val="accent1">
                      <a:tint val="44500"/>
                      <a:satMod val="160000"/>
                    </a:schemeClr>
                  </a:gs>
                  <a:gs pos="100000">
                    <a:schemeClr val="accent1">
                      <a:tint val="23500"/>
                      <a:satMod val="160000"/>
                    </a:schemeClr>
                  </a:gs>
                </a:gsLst>
                <a:lin ang="5400000" scaled="0"/>
              </a:gradFill>
            </a:endParaRPr>
          </a:p>
        </p:txBody>
      </p:sp>
      <p:cxnSp>
        <p:nvCxnSpPr>
          <p:cNvPr id="12" name="Straight Connector 11"/>
          <p:cNvCxnSpPr/>
          <p:nvPr userDrawn="1"/>
        </p:nvCxnSpPr>
        <p:spPr>
          <a:xfrm>
            <a:off x="457200" y="381000"/>
            <a:ext cx="8686800" cy="0"/>
          </a:xfrm>
          <a:prstGeom prst="line">
            <a:avLst/>
          </a:prstGeom>
          <a:ln>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14" name="Rectangle 13"/>
          <p:cNvSpPr/>
          <p:nvPr userDrawn="1"/>
        </p:nvSpPr>
        <p:spPr>
          <a:xfrm>
            <a:off x="8991600" y="304800"/>
            <a:ext cx="152400" cy="762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p:cNvSpPr/>
          <p:nvPr userDrawn="1"/>
        </p:nvSpPr>
        <p:spPr>
          <a:xfrm>
            <a:off x="8915400" y="304800"/>
            <a:ext cx="76200" cy="76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6" r:id="rId6"/>
  </p:sldLayoutIdLst>
  <p:hf hdr="0" ftr="0" dt="0"/>
  <p:txStyles>
    <p:titleStyle>
      <a:lvl1pPr algn="l" defTabSz="914400" rtl="0" eaLnBrk="1" latinLnBrk="0" hangingPunct="1">
        <a:spcBef>
          <a:spcPct val="0"/>
        </a:spcBef>
        <a:buNone/>
        <a:defRPr sz="3600" kern="1200">
          <a:solidFill>
            <a:schemeClr val="accent6"/>
          </a:solidFill>
          <a:latin typeface="Folio Lt BT"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2000" kern="1200">
          <a:solidFill>
            <a:schemeClr val="tx1"/>
          </a:solidFill>
          <a:latin typeface="Folio Md BT" pitchFamily="34" charset="0"/>
          <a:ea typeface="+mn-ea"/>
          <a:cs typeface="+mn-cs"/>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Folio Md BT" pitchFamily="34" charset="0"/>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Folio Md BT" pitchFamily="34" charset="0"/>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Folio Md BT" pitchFamily="34" charset="0"/>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Folio Md BT"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6.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2057400"/>
            <a:ext cx="5486400" cy="1543050"/>
          </a:xfrm>
        </p:spPr>
        <p:txBody>
          <a:bodyPr>
            <a:normAutofit/>
          </a:bodyPr>
          <a:lstStyle/>
          <a:p>
            <a:r>
              <a:rPr lang="en-US" sz="2800" b="1" dirty="0">
                <a:latin typeface="Arial" charset="0"/>
                <a:ea typeface="Arial" charset="0"/>
                <a:cs typeface="Arial" charset="0"/>
              </a:rPr>
              <a:t>An Evaluation of the National Drug Control Master Plan and Action Plan:  2013—2017</a:t>
            </a:r>
            <a:endParaRPr lang="en-US" sz="2800" dirty="0">
              <a:latin typeface="Arial" charset="0"/>
              <a:ea typeface="Arial" charset="0"/>
              <a:cs typeface="Arial" charset="0"/>
            </a:endParaRPr>
          </a:p>
        </p:txBody>
      </p:sp>
      <p:sp>
        <p:nvSpPr>
          <p:cNvPr id="3" name="Subtitle 2"/>
          <p:cNvSpPr>
            <a:spLocks noGrp="1"/>
          </p:cNvSpPr>
          <p:nvPr>
            <p:ph type="subTitle" idx="1"/>
          </p:nvPr>
        </p:nvSpPr>
        <p:spPr>
          <a:xfrm>
            <a:off x="304800" y="3733800"/>
            <a:ext cx="4343400" cy="1219200"/>
          </a:xfrm>
        </p:spPr>
        <p:txBody>
          <a:bodyPr>
            <a:normAutofit/>
          </a:bodyPr>
          <a:lstStyle/>
          <a:p>
            <a:endParaRPr lang="en-US" b="1" dirty="0"/>
          </a:p>
          <a:p>
            <a:endParaRPr lang="en-US" b="1" dirty="0">
              <a:latin typeface="Arial" charset="0"/>
              <a:ea typeface="Arial" charset="0"/>
              <a:cs typeface="Arial" charset="0"/>
            </a:endParaRPr>
          </a:p>
          <a:p>
            <a:r>
              <a:rPr lang="en-US" b="1" dirty="0">
                <a:latin typeface="Arial" charset="0"/>
                <a:ea typeface="Arial" charset="0"/>
                <a:cs typeface="Arial" charset="0"/>
              </a:rPr>
              <a:t>October 9, 2018</a:t>
            </a:r>
            <a:endParaRPr lang="en-US" dirty="0">
              <a:latin typeface="Arial" charset="0"/>
              <a:ea typeface="Arial" charset="0"/>
              <a:cs typeface="Arial" charset="0"/>
            </a:endParaRPr>
          </a:p>
        </p:txBody>
      </p:sp>
      <p:sp>
        <p:nvSpPr>
          <p:cNvPr id="4" name="TextBox 3"/>
          <p:cNvSpPr txBox="1"/>
          <p:nvPr/>
        </p:nvSpPr>
        <p:spPr>
          <a:xfrm>
            <a:off x="6019800" y="4419600"/>
            <a:ext cx="3048000" cy="877163"/>
          </a:xfrm>
          <a:prstGeom prst="rect">
            <a:avLst/>
          </a:prstGeom>
          <a:noFill/>
        </p:spPr>
        <p:txBody>
          <a:bodyPr wrap="square" rtlCol="0">
            <a:spAutoFit/>
          </a:bodyPr>
          <a:lstStyle/>
          <a:p>
            <a:r>
              <a:rPr lang="en-US" sz="1700" b="1" dirty="0">
                <a:solidFill>
                  <a:schemeClr val="bg1"/>
                </a:solidFill>
                <a:latin typeface="Arial" charset="0"/>
                <a:ea typeface="Arial" charset="0"/>
                <a:cs typeface="Arial" charset="0"/>
              </a:rPr>
              <a:t>John Carnevale, Ph.D.</a:t>
            </a:r>
          </a:p>
          <a:p>
            <a:r>
              <a:rPr lang="en-US" sz="1700" b="1" dirty="0">
                <a:solidFill>
                  <a:schemeClr val="bg1"/>
                </a:solidFill>
                <a:latin typeface="Arial" charset="0"/>
                <a:ea typeface="Arial" charset="0"/>
                <a:cs typeface="Arial" charset="0"/>
              </a:rPr>
              <a:t>David Theiss, M.Sc.</a:t>
            </a:r>
          </a:p>
          <a:p>
            <a:r>
              <a:rPr lang="en-US" sz="1700" b="1" dirty="0">
                <a:solidFill>
                  <a:schemeClr val="bg1"/>
                </a:solidFill>
                <a:latin typeface="Arial" charset="0"/>
                <a:ea typeface="Arial" charset="0"/>
                <a:cs typeface="Arial" charset="0"/>
              </a:rPr>
              <a:t>Carnevale Associates, LLC</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solidFill>
                  <a:srgbClr val="FFFFFF"/>
                </a:solidFill>
                <a:latin typeface="Arial"/>
                <a:cs typeface="Arial"/>
              </a:rPr>
              <a:t>Findings with Regard to Adult Drug Use</a:t>
            </a:r>
            <a:endParaRPr lang="en-US" dirty="0"/>
          </a:p>
        </p:txBody>
      </p:sp>
      <p:sp>
        <p:nvSpPr>
          <p:cNvPr id="7" name="Content Placeholder 3"/>
          <p:cNvSpPr txBox="1">
            <a:spLocks/>
          </p:cNvSpPr>
          <p:nvPr/>
        </p:nvSpPr>
        <p:spPr>
          <a:xfrm>
            <a:off x="577850" y="1632852"/>
            <a:ext cx="8108950" cy="4463148"/>
          </a:xfrm>
          <a:prstGeom prst="rect">
            <a:avLst/>
          </a:prstGeom>
        </p:spPr>
        <p:txBody>
          <a:bodyPr vert="horz" lIns="0" tIns="0" rIns="0" bIns="0" rtlCol="0">
            <a:noAutofit/>
          </a:bodyPr>
          <a:lstStyle>
            <a:lvl1pPr marL="342900" indent="-342900" algn="l" defTabSz="457200" rtl="0" eaLnBrk="1" latinLnBrk="0" hangingPunct="1">
              <a:lnSpc>
                <a:spcPct val="100000"/>
              </a:lnSpc>
              <a:spcBef>
                <a:spcPct val="20000"/>
              </a:spcBef>
              <a:buClr>
                <a:schemeClr val="tx2"/>
              </a:buClr>
              <a:buSzPct val="90000"/>
              <a:buFont typeface="Wingdings" charset="2"/>
              <a:buChar char="§"/>
              <a:defRPr sz="2400" kern="1200">
                <a:solidFill>
                  <a:schemeClr val="tx1"/>
                </a:solidFill>
                <a:latin typeface="Arial"/>
                <a:ea typeface="+mn-ea"/>
                <a:cs typeface="Arial"/>
              </a:defRPr>
            </a:lvl1pPr>
            <a:lvl2pPr marL="742950" indent="-285750" algn="l" defTabSz="457200" rtl="0" eaLnBrk="1" latinLnBrk="0" hangingPunct="1">
              <a:lnSpc>
                <a:spcPct val="100000"/>
              </a:lnSpc>
              <a:spcBef>
                <a:spcPct val="20000"/>
              </a:spcBef>
              <a:buClr>
                <a:schemeClr val="tx2"/>
              </a:buClr>
              <a:buSzPct val="100000"/>
              <a:buFont typeface="Lucida Grande"/>
              <a:buChar char="–"/>
              <a:defRPr sz="2200" kern="1200">
                <a:solidFill>
                  <a:schemeClr val="tx1"/>
                </a:solidFill>
                <a:latin typeface="Arial"/>
                <a:ea typeface="+mn-ea"/>
                <a:cs typeface="Arial"/>
              </a:defRPr>
            </a:lvl2pPr>
            <a:lvl3pPr marL="1143000" indent="-228600" algn="l" defTabSz="457200" rtl="0" eaLnBrk="1" latinLnBrk="0" hangingPunct="1">
              <a:lnSpc>
                <a:spcPct val="100000"/>
              </a:lnSpc>
              <a:spcBef>
                <a:spcPct val="20000"/>
              </a:spcBef>
              <a:buClr>
                <a:schemeClr val="tx2"/>
              </a:buClr>
              <a:buSzPct val="100000"/>
              <a:buFont typeface="Lucida Grande"/>
              <a:buChar char="–"/>
              <a:defRPr sz="2000" kern="1200">
                <a:solidFill>
                  <a:schemeClr val="tx1"/>
                </a:solidFill>
                <a:latin typeface="Arial"/>
                <a:ea typeface="+mn-ea"/>
                <a:cs typeface="Arial"/>
              </a:defRPr>
            </a:lvl3pPr>
            <a:lvl4pPr marL="1600200" indent="-228600" algn="l" defTabSz="457200" rtl="0" eaLnBrk="1" latinLnBrk="0" hangingPunct="1">
              <a:lnSpc>
                <a:spcPct val="100000"/>
              </a:lnSpc>
              <a:spcBef>
                <a:spcPct val="20000"/>
              </a:spcBef>
              <a:buClr>
                <a:schemeClr val="tx2"/>
              </a:buClr>
              <a:buSzPct val="100000"/>
              <a:buFont typeface="Lucida Grande"/>
              <a:buChar char="–"/>
              <a:defRPr sz="1800" kern="1200">
                <a:solidFill>
                  <a:schemeClr val="tx1"/>
                </a:solidFill>
                <a:latin typeface="Arial"/>
                <a:ea typeface="+mn-ea"/>
                <a:cs typeface="Arial"/>
              </a:defRPr>
            </a:lvl4pPr>
            <a:lvl5pPr marL="2057400" indent="-228600" algn="l" defTabSz="457200" rtl="0" eaLnBrk="1" latinLnBrk="0" hangingPunct="1">
              <a:lnSpc>
                <a:spcPct val="100000"/>
              </a:lnSpc>
              <a:spcBef>
                <a:spcPct val="20000"/>
              </a:spcBef>
              <a:buClr>
                <a:schemeClr val="tx2"/>
              </a:buClr>
              <a:buSzPct val="100000"/>
              <a:buFont typeface="Lucida Grande"/>
              <a:buChar char="–"/>
              <a:defRPr sz="16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42900" marR="0" lvl="0" indent="-342900" algn="l" defTabSz="457200" rtl="0" eaLnBrk="1" fontAlgn="auto" latinLnBrk="0" hangingPunct="1">
              <a:lnSpc>
                <a:spcPct val="100000"/>
              </a:lnSpc>
              <a:spcBef>
                <a:spcPct val="20000"/>
              </a:spcBef>
              <a:spcAft>
                <a:spcPts val="0"/>
              </a:spcAft>
              <a:buClr>
                <a:srgbClr val="E4792F"/>
              </a:buClr>
              <a:buSzPct val="90000"/>
              <a:buFont typeface="Wingdings" charset="2"/>
              <a:buChar char="§"/>
              <a:tabLst/>
              <a:defRPr/>
            </a:pPr>
            <a:endParaRPr kumimoji="0" lang="en-US" sz="1800" b="0" i="0" u="none" strike="noStrike" kern="1200" cap="none" spc="0" normalizeH="0" baseline="0" noProof="0" dirty="0">
              <a:ln>
                <a:noFill/>
              </a:ln>
              <a:solidFill>
                <a:srgbClr val="5A5A59"/>
              </a:solidFill>
              <a:effectLst/>
              <a:uLnTx/>
              <a:uFillTx/>
              <a:latin typeface="Arial"/>
              <a:ea typeface=""/>
              <a:cs typeface="Arial"/>
            </a:endParaRPr>
          </a:p>
          <a:p>
            <a:pPr marL="342900" marR="0" lvl="0" indent="-342900" algn="l" defTabSz="457200" rtl="0" eaLnBrk="1" fontAlgn="auto" latinLnBrk="0" hangingPunct="1">
              <a:lnSpc>
                <a:spcPct val="100000"/>
              </a:lnSpc>
              <a:spcBef>
                <a:spcPct val="20000"/>
              </a:spcBef>
              <a:spcAft>
                <a:spcPts val="0"/>
              </a:spcAft>
              <a:buClr>
                <a:srgbClr val="E4792F"/>
              </a:buClr>
              <a:buSzPct val="90000"/>
              <a:buFont typeface="Wingdings" charset="2"/>
              <a:buChar char="§"/>
              <a:tabLst/>
              <a:defRPr/>
            </a:pPr>
            <a:endParaRPr kumimoji="0" lang="en-US" sz="2400" b="0" i="0" u="none" strike="noStrike" kern="1200" cap="none" spc="0" normalizeH="0" baseline="0" noProof="0" dirty="0">
              <a:ln>
                <a:noFill/>
              </a:ln>
              <a:solidFill>
                <a:srgbClr val="5A5A59"/>
              </a:solidFill>
              <a:effectLst/>
              <a:uLnTx/>
              <a:uFillTx/>
              <a:latin typeface="Arial"/>
              <a:ea typeface=""/>
              <a:cs typeface="Arial"/>
            </a:endParaRPr>
          </a:p>
        </p:txBody>
      </p:sp>
      <p:sp>
        <p:nvSpPr>
          <p:cNvPr id="8" name="Slide Number Placeholder 3">
            <a:extLst>
              <a:ext uri="{FF2B5EF4-FFF2-40B4-BE49-F238E27FC236}">
                <a16:creationId xmlns="" xmlns:a16="http://schemas.microsoft.com/office/drawing/2014/main" id="{639180E5-BA81-FC47-8297-B88E16D861E2}"/>
              </a:ext>
            </a:extLst>
          </p:cNvPr>
          <p:cNvSpPr>
            <a:spLocks noGrp="1"/>
          </p:cNvSpPr>
          <p:nvPr>
            <p:ph type="sldNum" sz="quarter" idx="12"/>
          </p:nvPr>
        </p:nvSpPr>
        <p:spPr>
          <a:xfrm>
            <a:off x="8686800" y="6400800"/>
            <a:ext cx="457200" cy="228600"/>
          </a:xfrm>
        </p:spPr>
        <p:txBody>
          <a:bodyPr/>
          <a:lstStyle/>
          <a:p>
            <a:r>
              <a:rPr lang="en-US" dirty="0"/>
              <a:t>[</a:t>
            </a:r>
            <a:fld id="{76D38D03-E499-421F-8F30-CF88C5BC5D09}" type="slidenum">
              <a:rPr lang="en-US" smtClean="0"/>
              <a:pPr/>
              <a:t>10</a:t>
            </a:fld>
            <a:r>
              <a:rPr lang="en-US" dirty="0"/>
              <a:t>]</a:t>
            </a:r>
          </a:p>
        </p:txBody>
      </p:sp>
      <p:sp>
        <p:nvSpPr>
          <p:cNvPr id="3" name="TextBox 2">
            <a:extLst>
              <a:ext uri="{FF2B5EF4-FFF2-40B4-BE49-F238E27FC236}">
                <a16:creationId xmlns="" xmlns:a16="http://schemas.microsoft.com/office/drawing/2014/main" id="{0572E341-EDBA-1847-AACE-23EF33565E4F}"/>
              </a:ext>
            </a:extLst>
          </p:cNvPr>
          <p:cNvSpPr txBox="1"/>
          <p:nvPr/>
        </p:nvSpPr>
        <p:spPr>
          <a:xfrm>
            <a:off x="838200" y="1828800"/>
            <a:ext cx="6934200" cy="3693319"/>
          </a:xfrm>
          <a:prstGeom prst="rect">
            <a:avLst/>
          </a:prstGeom>
          <a:noFill/>
        </p:spPr>
        <p:txBody>
          <a:bodyPr wrap="square" rtlCol="0">
            <a:spAutoFit/>
          </a:bodyPr>
          <a:lstStyle/>
          <a:p>
            <a:pPr marL="285750" indent="-285750">
              <a:buFont typeface="Arial" panose="020B0604020202020204" pitchFamily="34" charset="0"/>
              <a:buChar char="•"/>
            </a:pPr>
            <a:r>
              <a:rPr lang="en-US" dirty="0">
                <a:latin typeface="Arial" charset="0"/>
                <a:ea typeface="Arial" charset="0"/>
                <a:cs typeface="Arial" charset="0"/>
              </a:rPr>
              <a:t>There was a dramatic decline in the use of marijuana among adults. 20.2 percent of adults reported lifetime use of marijuana in 2017 compared with 37.0 percent in 2009. </a:t>
            </a:r>
          </a:p>
          <a:p>
            <a:pPr marL="285750" indent="-285750">
              <a:buFont typeface="Arial" panose="020B0604020202020204" pitchFamily="34" charset="0"/>
              <a:buChar char="•"/>
            </a:pPr>
            <a:endParaRPr lang="en-US" dirty="0">
              <a:latin typeface="Arial" charset="0"/>
              <a:ea typeface="Arial" charset="0"/>
              <a:cs typeface="Arial" charset="0"/>
            </a:endParaRPr>
          </a:p>
          <a:p>
            <a:pPr marL="285750" indent="-285750">
              <a:buFont typeface="Arial" panose="020B0604020202020204" pitchFamily="34" charset="0"/>
              <a:buChar char="•"/>
            </a:pPr>
            <a:r>
              <a:rPr lang="en-US" dirty="0">
                <a:latin typeface="Arial" charset="0"/>
                <a:ea typeface="Arial" charset="0"/>
                <a:cs typeface="Arial" charset="0"/>
              </a:rPr>
              <a:t>This change is also reflected in current use of marijuana; it was 4.8 percent in 2017 compared with 7.5 percent in 2009.</a:t>
            </a:r>
          </a:p>
          <a:p>
            <a:pPr marL="285750" indent="-285750">
              <a:buFont typeface="Arial" panose="020B0604020202020204" pitchFamily="34" charset="0"/>
              <a:buChar char="•"/>
            </a:pPr>
            <a:endParaRPr lang="en-US" dirty="0">
              <a:latin typeface="Arial" charset="0"/>
              <a:ea typeface="Arial" charset="0"/>
              <a:cs typeface="Arial" charset="0"/>
            </a:endParaRPr>
          </a:p>
          <a:p>
            <a:pPr marL="285750" indent="-285750">
              <a:buFont typeface="Arial" panose="020B0604020202020204" pitchFamily="34" charset="0"/>
              <a:buChar char="•"/>
            </a:pPr>
            <a:r>
              <a:rPr lang="en-US" dirty="0">
                <a:latin typeface="Arial" charset="0"/>
                <a:ea typeface="Arial" charset="0"/>
                <a:cs typeface="Arial" charset="0"/>
              </a:rPr>
              <a:t>Current use of Alcohol and tobacco is down as well.</a:t>
            </a:r>
          </a:p>
          <a:p>
            <a:pPr marL="285750" indent="-285750">
              <a:buFont typeface="Arial" panose="020B0604020202020204" pitchFamily="34" charset="0"/>
              <a:buChar char="•"/>
            </a:pPr>
            <a:endParaRPr lang="en-US" dirty="0">
              <a:latin typeface="Arial" charset="0"/>
              <a:ea typeface="Arial" charset="0"/>
              <a:cs typeface="Arial" charset="0"/>
            </a:endParaRPr>
          </a:p>
          <a:p>
            <a:pPr marL="285750" indent="-285750">
              <a:buFont typeface="Arial" panose="020B0604020202020204" pitchFamily="34" charset="0"/>
              <a:buChar char="•"/>
            </a:pPr>
            <a:r>
              <a:rPr lang="en-US" dirty="0">
                <a:latin typeface="Arial" charset="0"/>
                <a:ea typeface="Arial" charset="0"/>
                <a:cs typeface="Arial" charset="0"/>
              </a:rPr>
              <a:t>The use of cocaine, heroin, and hallucinogens continues to be a very small problem for adults. </a:t>
            </a:r>
          </a:p>
          <a:p>
            <a:pPr marL="285750" indent="-285750">
              <a:buFont typeface="Arial" panose="020B0604020202020204" pitchFamily="34" charset="0"/>
              <a:buChar char="•"/>
            </a:pPr>
            <a:endParaRPr lang="en-US" dirty="0"/>
          </a:p>
          <a:p>
            <a:r>
              <a:rPr lang="en-US" dirty="0"/>
              <a:t> </a:t>
            </a:r>
          </a:p>
        </p:txBody>
      </p:sp>
    </p:spTree>
    <p:extLst>
      <p:ext uri="{BB962C8B-B14F-4D97-AF65-F5344CB8AC3E}">
        <p14:creationId xmlns:p14="http://schemas.microsoft.com/office/powerpoint/2010/main" val="42118555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solidFill>
                  <a:srgbClr val="FFFFFF"/>
                </a:solidFill>
                <a:latin typeface="Arial"/>
                <a:cs typeface="Arial"/>
              </a:rPr>
              <a:t>Change in Youth Drug Use:  Concern about Current Marijuana Use</a:t>
            </a:r>
            <a:endParaRPr lang="en-US" dirty="0"/>
          </a:p>
        </p:txBody>
      </p:sp>
      <p:sp>
        <p:nvSpPr>
          <p:cNvPr id="7" name="Content Placeholder 3"/>
          <p:cNvSpPr txBox="1">
            <a:spLocks/>
          </p:cNvSpPr>
          <p:nvPr/>
        </p:nvSpPr>
        <p:spPr>
          <a:xfrm>
            <a:off x="577850" y="1632852"/>
            <a:ext cx="8108950" cy="4463148"/>
          </a:xfrm>
          <a:prstGeom prst="rect">
            <a:avLst/>
          </a:prstGeom>
        </p:spPr>
        <p:txBody>
          <a:bodyPr vert="horz" lIns="0" tIns="0" rIns="0" bIns="0" rtlCol="0">
            <a:noAutofit/>
          </a:bodyPr>
          <a:lstStyle>
            <a:lvl1pPr marL="342900" indent="-342900" algn="l" defTabSz="457200" rtl="0" eaLnBrk="1" latinLnBrk="0" hangingPunct="1">
              <a:lnSpc>
                <a:spcPct val="100000"/>
              </a:lnSpc>
              <a:spcBef>
                <a:spcPct val="20000"/>
              </a:spcBef>
              <a:buClr>
                <a:schemeClr val="tx2"/>
              </a:buClr>
              <a:buSzPct val="90000"/>
              <a:buFont typeface="Wingdings" charset="2"/>
              <a:buChar char="§"/>
              <a:defRPr sz="2400" kern="1200">
                <a:solidFill>
                  <a:schemeClr val="tx1"/>
                </a:solidFill>
                <a:latin typeface="Arial"/>
                <a:ea typeface="+mn-ea"/>
                <a:cs typeface="Arial"/>
              </a:defRPr>
            </a:lvl1pPr>
            <a:lvl2pPr marL="742950" indent="-285750" algn="l" defTabSz="457200" rtl="0" eaLnBrk="1" latinLnBrk="0" hangingPunct="1">
              <a:lnSpc>
                <a:spcPct val="100000"/>
              </a:lnSpc>
              <a:spcBef>
                <a:spcPct val="20000"/>
              </a:spcBef>
              <a:buClr>
                <a:schemeClr val="tx2"/>
              </a:buClr>
              <a:buSzPct val="100000"/>
              <a:buFont typeface="Lucida Grande"/>
              <a:buChar char="–"/>
              <a:defRPr sz="2200" kern="1200">
                <a:solidFill>
                  <a:schemeClr val="tx1"/>
                </a:solidFill>
                <a:latin typeface="Arial"/>
                <a:ea typeface="+mn-ea"/>
                <a:cs typeface="Arial"/>
              </a:defRPr>
            </a:lvl2pPr>
            <a:lvl3pPr marL="1143000" indent="-228600" algn="l" defTabSz="457200" rtl="0" eaLnBrk="1" latinLnBrk="0" hangingPunct="1">
              <a:lnSpc>
                <a:spcPct val="100000"/>
              </a:lnSpc>
              <a:spcBef>
                <a:spcPct val="20000"/>
              </a:spcBef>
              <a:buClr>
                <a:schemeClr val="tx2"/>
              </a:buClr>
              <a:buSzPct val="100000"/>
              <a:buFont typeface="Lucida Grande"/>
              <a:buChar char="–"/>
              <a:defRPr sz="2000" kern="1200">
                <a:solidFill>
                  <a:schemeClr val="tx1"/>
                </a:solidFill>
                <a:latin typeface="Arial"/>
                <a:ea typeface="+mn-ea"/>
                <a:cs typeface="Arial"/>
              </a:defRPr>
            </a:lvl3pPr>
            <a:lvl4pPr marL="1600200" indent="-228600" algn="l" defTabSz="457200" rtl="0" eaLnBrk="1" latinLnBrk="0" hangingPunct="1">
              <a:lnSpc>
                <a:spcPct val="100000"/>
              </a:lnSpc>
              <a:spcBef>
                <a:spcPct val="20000"/>
              </a:spcBef>
              <a:buClr>
                <a:schemeClr val="tx2"/>
              </a:buClr>
              <a:buSzPct val="100000"/>
              <a:buFont typeface="Lucida Grande"/>
              <a:buChar char="–"/>
              <a:defRPr sz="1800" kern="1200">
                <a:solidFill>
                  <a:schemeClr val="tx1"/>
                </a:solidFill>
                <a:latin typeface="Arial"/>
                <a:ea typeface="+mn-ea"/>
                <a:cs typeface="Arial"/>
              </a:defRPr>
            </a:lvl4pPr>
            <a:lvl5pPr marL="2057400" indent="-228600" algn="l" defTabSz="457200" rtl="0" eaLnBrk="1" latinLnBrk="0" hangingPunct="1">
              <a:lnSpc>
                <a:spcPct val="100000"/>
              </a:lnSpc>
              <a:spcBef>
                <a:spcPct val="20000"/>
              </a:spcBef>
              <a:buClr>
                <a:schemeClr val="tx2"/>
              </a:buClr>
              <a:buSzPct val="100000"/>
              <a:buFont typeface="Lucida Grande"/>
              <a:buChar char="–"/>
              <a:defRPr sz="16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42900" marR="0" lvl="0" indent="-342900" algn="l" defTabSz="457200" rtl="0" eaLnBrk="1" fontAlgn="auto" latinLnBrk="0" hangingPunct="1">
              <a:lnSpc>
                <a:spcPct val="100000"/>
              </a:lnSpc>
              <a:spcBef>
                <a:spcPct val="20000"/>
              </a:spcBef>
              <a:spcAft>
                <a:spcPts val="0"/>
              </a:spcAft>
              <a:buClr>
                <a:srgbClr val="E4792F"/>
              </a:buClr>
              <a:buSzPct val="90000"/>
              <a:buFont typeface="Wingdings" charset="2"/>
              <a:buChar char="§"/>
              <a:tabLst/>
              <a:defRPr/>
            </a:pPr>
            <a:endParaRPr kumimoji="0" lang="en-US" sz="1800" b="0" i="0" u="none" strike="noStrike" kern="1200" cap="none" spc="0" normalizeH="0" baseline="0" noProof="0" dirty="0">
              <a:ln>
                <a:noFill/>
              </a:ln>
              <a:solidFill>
                <a:srgbClr val="5A5A59"/>
              </a:solidFill>
              <a:effectLst/>
              <a:uLnTx/>
              <a:uFillTx/>
              <a:latin typeface="Arial"/>
              <a:ea typeface=""/>
              <a:cs typeface="Arial"/>
            </a:endParaRPr>
          </a:p>
          <a:p>
            <a:pPr marL="342900" marR="0" lvl="0" indent="-342900" algn="l" defTabSz="457200" rtl="0" eaLnBrk="1" fontAlgn="auto" latinLnBrk="0" hangingPunct="1">
              <a:lnSpc>
                <a:spcPct val="100000"/>
              </a:lnSpc>
              <a:spcBef>
                <a:spcPct val="20000"/>
              </a:spcBef>
              <a:spcAft>
                <a:spcPts val="0"/>
              </a:spcAft>
              <a:buClr>
                <a:srgbClr val="E4792F"/>
              </a:buClr>
              <a:buSzPct val="90000"/>
              <a:buFont typeface="Wingdings" charset="2"/>
              <a:buChar char="§"/>
              <a:tabLst/>
              <a:defRPr/>
            </a:pPr>
            <a:endParaRPr kumimoji="0" lang="en-US" sz="2400" b="0" i="0" u="none" strike="noStrike" kern="1200" cap="none" spc="0" normalizeH="0" baseline="0" noProof="0" dirty="0">
              <a:ln>
                <a:noFill/>
              </a:ln>
              <a:solidFill>
                <a:srgbClr val="5A5A59"/>
              </a:solidFill>
              <a:effectLst/>
              <a:uLnTx/>
              <a:uFillTx/>
              <a:latin typeface="Arial"/>
              <a:ea typeface=""/>
              <a:cs typeface="Arial"/>
            </a:endParaRPr>
          </a:p>
        </p:txBody>
      </p:sp>
      <p:sp>
        <p:nvSpPr>
          <p:cNvPr id="8" name="Slide Number Placeholder 3">
            <a:extLst>
              <a:ext uri="{FF2B5EF4-FFF2-40B4-BE49-F238E27FC236}">
                <a16:creationId xmlns="" xmlns:a16="http://schemas.microsoft.com/office/drawing/2014/main" id="{639180E5-BA81-FC47-8297-B88E16D861E2}"/>
              </a:ext>
            </a:extLst>
          </p:cNvPr>
          <p:cNvSpPr>
            <a:spLocks noGrp="1"/>
          </p:cNvSpPr>
          <p:nvPr>
            <p:ph type="sldNum" sz="quarter" idx="12"/>
          </p:nvPr>
        </p:nvSpPr>
        <p:spPr>
          <a:xfrm>
            <a:off x="8686800" y="6400800"/>
            <a:ext cx="457200" cy="228600"/>
          </a:xfrm>
        </p:spPr>
        <p:txBody>
          <a:bodyPr/>
          <a:lstStyle/>
          <a:p>
            <a:r>
              <a:rPr lang="en-US" dirty="0"/>
              <a:t>[</a:t>
            </a:r>
            <a:fld id="{76D38D03-E499-421F-8F30-CF88C5BC5D09}" type="slidenum">
              <a:rPr lang="en-US" smtClean="0"/>
              <a:pPr/>
              <a:t>11</a:t>
            </a:fld>
            <a:r>
              <a:rPr lang="en-US" dirty="0"/>
              <a:t>]</a:t>
            </a:r>
          </a:p>
        </p:txBody>
      </p:sp>
      <p:pic>
        <p:nvPicPr>
          <p:cNvPr id="10" name="Picture 9">
            <a:extLst>
              <a:ext uri="{FF2B5EF4-FFF2-40B4-BE49-F238E27FC236}">
                <a16:creationId xmlns="" xmlns:a16="http://schemas.microsoft.com/office/drawing/2014/main" id="{DEE49D76-4726-4B40-B5C2-39C3B60467B9}"/>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1143000" y="1691640"/>
            <a:ext cx="7010400" cy="4404360"/>
          </a:xfrm>
          <a:prstGeom prst="rect">
            <a:avLst/>
          </a:prstGeom>
        </p:spPr>
      </p:pic>
    </p:spTree>
    <p:extLst>
      <p:ext uri="{BB962C8B-B14F-4D97-AF65-F5344CB8AC3E}">
        <p14:creationId xmlns:p14="http://schemas.microsoft.com/office/powerpoint/2010/main" val="14557274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solidFill>
                  <a:srgbClr val="FFFFFF"/>
                </a:solidFill>
                <a:latin typeface="Arial"/>
                <a:cs typeface="Arial"/>
              </a:rPr>
              <a:t>Drug-related Health Consequences Continue to be a Small Problem</a:t>
            </a:r>
            <a:endParaRPr lang="en-US" dirty="0"/>
          </a:p>
        </p:txBody>
      </p:sp>
      <p:sp>
        <p:nvSpPr>
          <p:cNvPr id="7" name="Content Placeholder 3"/>
          <p:cNvSpPr txBox="1">
            <a:spLocks/>
          </p:cNvSpPr>
          <p:nvPr/>
        </p:nvSpPr>
        <p:spPr>
          <a:xfrm>
            <a:off x="577850" y="1632852"/>
            <a:ext cx="8108950" cy="4463148"/>
          </a:xfrm>
          <a:prstGeom prst="rect">
            <a:avLst/>
          </a:prstGeom>
        </p:spPr>
        <p:txBody>
          <a:bodyPr vert="horz" lIns="0" tIns="0" rIns="0" bIns="0" rtlCol="0">
            <a:noAutofit/>
          </a:bodyPr>
          <a:lstStyle>
            <a:lvl1pPr marL="342900" indent="-342900" algn="l" defTabSz="457200" rtl="0" eaLnBrk="1" latinLnBrk="0" hangingPunct="1">
              <a:lnSpc>
                <a:spcPct val="100000"/>
              </a:lnSpc>
              <a:spcBef>
                <a:spcPct val="20000"/>
              </a:spcBef>
              <a:buClr>
                <a:schemeClr val="tx2"/>
              </a:buClr>
              <a:buSzPct val="90000"/>
              <a:buFont typeface="Wingdings" charset="2"/>
              <a:buChar char="§"/>
              <a:defRPr sz="2400" kern="1200">
                <a:solidFill>
                  <a:schemeClr val="tx1"/>
                </a:solidFill>
                <a:latin typeface="Arial"/>
                <a:ea typeface="+mn-ea"/>
                <a:cs typeface="Arial"/>
              </a:defRPr>
            </a:lvl1pPr>
            <a:lvl2pPr marL="742950" indent="-285750" algn="l" defTabSz="457200" rtl="0" eaLnBrk="1" latinLnBrk="0" hangingPunct="1">
              <a:lnSpc>
                <a:spcPct val="100000"/>
              </a:lnSpc>
              <a:spcBef>
                <a:spcPct val="20000"/>
              </a:spcBef>
              <a:buClr>
                <a:schemeClr val="tx2"/>
              </a:buClr>
              <a:buSzPct val="100000"/>
              <a:buFont typeface="Lucida Grande"/>
              <a:buChar char="–"/>
              <a:defRPr sz="2200" kern="1200">
                <a:solidFill>
                  <a:schemeClr val="tx1"/>
                </a:solidFill>
                <a:latin typeface="Arial"/>
                <a:ea typeface="+mn-ea"/>
                <a:cs typeface="Arial"/>
              </a:defRPr>
            </a:lvl2pPr>
            <a:lvl3pPr marL="1143000" indent="-228600" algn="l" defTabSz="457200" rtl="0" eaLnBrk="1" latinLnBrk="0" hangingPunct="1">
              <a:lnSpc>
                <a:spcPct val="100000"/>
              </a:lnSpc>
              <a:spcBef>
                <a:spcPct val="20000"/>
              </a:spcBef>
              <a:buClr>
                <a:schemeClr val="tx2"/>
              </a:buClr>
              <a:buSzPct val="100000"/>
              <a:buFont typeface="Lucida Grande"/>
              <a:buChar char="–"/>
              <a:defRPr sz="2000" kern="1200">
                <a:solidFill>
                  <a:schemeClr val="tx1"/>
                </a:solidFill>
                <a:latin typeface="Arial"/>
                <a:ea typeface="+mn-ea"/>
                <a:cs typeface="Arial"/>
              </a:defRPr>
            </a:lvl3pPr>
            <a:lvl4pPr marL="1600200" indent="-228600" algn="l" defTabSz="457200" rtl="0" eaLnBrk="1" latinLnBrk="0" hangingPunct="1">
              <a:lnSpc>
                <a:spcPct val="100000"/>
              </a:lnSpc>
              <a:spcBef>
                <a:spcPct val="20000"/>
              </a:spcBef>
              <a:buClr>
                <a:schemeClr val="tx2"/>
              </a:buClr>
              <a:buSzPct val="100000"/>
              <a:buFont typeface="Lucida Grande"/>
              <a:buChar char="–"/>
              <a:defRPr sz="1800" kern="1200">
                <a:solidFill>
                  <a:schemeClr val="tx1"/>
                </a:solidFill>
                <a:latin typeface="Arial"/>
                <a:ea typeface="+mn-ea"/>
                <a:cs typeface="Arial"/>
              </a:defRPr>
            </a:lvl4pPr>
            <a:lvl5pPr marL="2057400" indent="-228600" algn="l" defTabSz="457200" rtl="0" eaLnBrk="1" latinLnBrk="0" hangingPunct="1">
              <a:lnSpc>
                <a:spcPct val="100000"/>
              </a:lnSpc>
              <a:spcBef>
                <a:spcPct val="20000"/>
              </a:spcBef>
              <a:buClr>
                <a:schemeClr val="tx2"/>
              </a:buClr>
              <a:buSzPct val="100000"/>
              <a:buFont typeface="Lucida Grande"/>
              <a:buChar char="–"/>
              <a:defRPr sz="16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42900" marR="0" lvl="0" indent="-342900" algn="l" defTabSz="457200" rtl="0" eaLnBrk="1" fontAlgn="auto" latinLnBrk="0" hangingPunct="1">
              <a:lnSpc>
                <a:spcPct val="100000"/>
              </a:lnSpc>
              <a:spcBef>
                <a:spcPct val="20000"/>
              </a:spcBef>
              <a:spcAft>
                <a:spcPts val="0"/>
              </a:spcAft>
              <a:buClr>
                <a:srgbClr val="E4792F"/>
              </a:buClr>
              <a:buSzPct val="90000"/>
              <a:buFont typeface="Wingdings" charset="2"/>
              <a:buChar char="§"/>
              <a:tabLst/>
              <a:defRPr/>
            </a:pPr>
            <a:endParaRPr kumimoji="0" lang="en-US" sz="1800" b="0" i="0" u="none" strike="noStrike" kern="1200" cap="none" spc="0" normalizeH="0" baseline="0" noProof="0" dirty="0">
              <a:ln>
                <a:noFill/>
              </a:ln>
              <a:solidFill>
                <a:srgbClr val="5A5A59"/>
              </a:solidFill>
              <a:effectLst/>
              <a:uLnTx/>
              <a:uFillTx/>
              <a:latin typeface="Arial"/>
              <a:ea typeface=""/>
              <a:cs typeface="Arial"/>
            </a:endParaRPr>
          </a:p>
          <a:p>
            <a:pPr marL="342900" marR="0" lvl="0" indent="-342900" algn="l" defTabSz="457200" rtl="0" eaLnBrk="1" fontAlgn="auto" latinLnBrk="0" hangingPunct="1">
              <a:lnSpc>
                <a:spcPct val="100000"/>
              </a:lnSpc>
              <a:spcBef>
                <a:spcPct val="20000"/>
              </a:spcBef>
              <a:spcAft>
                <a:spcPts val="0"/>
              </a:spcAft>
              <a:buClr>
                <a:srgbClr val="E4792F"/>
              </a:buClr>
              <a:buSzPct val="90000"/>
              <a:buFont typeface="Wingdings" charset="2"/>
              <a:buChar char="§"/>
              <a:tabLst/>
              <a:defRPr/>
            </a:pPr>
            <a:endParaRPr kumimoji="0" lang="en-US" sz="2400" b="0" i="0" u="none" strike="noStrike" kern="1200" cap="none" spc="0" normalizeH="0" baseline="0" noProof="0" dirty="0">
              <a:ln>
                <a:noFill/>
              </a:ln>
              <a:solidFill>
                <a:srgbClr val="5A5A59"/>
              </a:solidFill>
              <a:effectLst/>
              <a:uLnTx/>
              <a:uFillTx/>
              <a:latin typeface="Arial"/>
              <a:ea typeface=""/>
              <a:cs typeface="Arial"/>
            </a:endParaRPr>
          </a:p>
        </p:txBody>
      </p:sp>
      <p:sp>
        <p:nvSpPr>
          <p:cNvPr id="8" name="Slide Number Placeholder 3">
            <a:extLst>
              <a:ext uri="{FF2B5EF4-FFF2-40B4-BE49-F238E27FC236}">
                <a16:creationId xmlns="" xmlns:a16="http://schemas.microsoft.com/office/drawing/2014/main" id="{639180E5-BA81-FC47-8297-B88E16D861E2}"/>
              </a:ext>
            </a:extLst>
          </p:cNvPr>
          <p:cNvSpPr>
            <a:spLocks noGrp="1"/>
          </p:cNvSpPr>
          <p:nvPr>
            <p:ph type="sldNum" sz="quarter" idx="12"/>
          </p:nvPr>
        </p:nvSpPr>
        <p:spPr>
          <a:xfrm>
            <a:off x="8686800" y="6400800"/>
            <a:ext cx="457200" cy="228600"/>
          </a:xfrm>
        </p:spPr>
        <p:txBody>
          <a:bodyPr/>
          <a:lstStyle/>
          <a:p>
            <a:r>
              <a:rPr lang="en-US" dirty="0"/>
              <a:t>[</a:t>
            </a:r>
            <a:fld id="{76D38D03-E499-421F-8F30-CF88C5BC5D09}" type="slidenum">
              <a:rPr lang="en-US" smtClean="0"/>
              <a:pPr/>
              <a:t>12</a:t>
            </a:fld>
            <a:r>
              <a:rPr lang="en-US" dirty="0"/>
              <a:t>]</a:t>
            </a:r>
          </a:p>
        </p:txBody>
      </p:sp>
      <p:sp>
        <p:nvSpPr>
          <p:cNvPr id="3" name="TextBox 2">
            <a:extLst>
              <a:ext uri="{FF2B5EF4-FFF2-40B4-BE49-F238E27FC236}">
                <a16:creationId xmlns="" xmlns:a16="http://schemas.microsoft.com/office/drawing/2014/main" id="{0572E341-EDBA-1847-AACE-23EF33565E4F}"/>
              </a:ext>
            </a:extLst>
          </p:cNvPr>
          <p:cNvSpPr txBox="1"/>
          <p:nvPr/>
        </p:nvSpPr>
        <p:spPr>
          <a:xfrm>
            <a:off x="554603" y="1676400"/>
            <a:ext cx="3102997" cy="4555093"/>
          </a:xfrm>
          <a:prstGeom prst="rect">
            <a:avLst/>
          </a:prstGeom>
          <a:noFill/>
        </p:spPr>
        <p:txBody>
          <a:bodyPr wrap="square" rtlCol="0">
            <a:spAutoFit/>
          </a:bodyPr>
          <a:lstStyle/>
          <a:p>
            <a:r>
              <a:rPr lang="en-US" sz="1700" dirty="0">
                <a:latin typeface="Arial" charset="0"/>
                <a:ea typeface="Arial" charset="0"/>
                <a:cs typeface="Arial" charset="0"/>
              </a:rPr>
              <a:t>There appears to be progress in reducing impaired driving, but it is not clear if this progress is real. </a:t>
            </a:r>
          </a:p>
          <a:p>
            <a:endParaRPr lang="en-US" sz="1700" dirty="0">
              <a:latin typeface="Arial" charset="0"/>
              <a:ea typeface="Arial" charset="0"/>
              <a:cs typeface="Arial" charset="0"/>
            </a:endParaRPr>
          </a:p>
          <a:p>
            <a:r>
              <a:rPr lang="en-US" sz="1700" dirty="0">
                <a:latin typeface="Arial" charset="0"/>
                <a:ea typeface="Arial" charset="0"/>
                <a:cs typeface="Arial" charset="0"/>
              </a:rPr>
              <a:t>What is unknown is whether this decline is due to a lower level of enforcement by law enforcement targeting impaired driving, or success in educating the public about the dangers of impaired driving. </a:t>
            </a:r>
          </a:p>
          <a:p>
            <a:endParaRPr lang="en-US" sz="1700" dirty="0">
              <a:latin typeface="Arial" charset="0"/>
              <a:ea typeface="Arial" charset="0"/>
              <a:cs typeface="Arial" charset="0"/>
            </a:endParaRPr>
          </a:p>
          <a:p>
            <a:r>
              <a:rPr lang="en-US" sz="1700" dirty="0">
                <a:latin typeface="Arial" charset="0"/>
                <a:ea typeface="Arial" charset="0"/>
                <a:cs typeface="Arial" charset="0"/>
              </a:rPr>
              <a:t>This issue clearly warrants further exploration by the DNDC.</a:t>
            </a:r>
          </a:p>
          <a:p>
            <a:endParaRPr lang="en-US" dirty="0"/>
          </a:p>
        </p:txBody>
      </p:sp>
      <p:pic>
        <p:nvPicPr>
          <p:cNvPr id="10" name="Picture 9">
            <a:extLst>
              <a:ext uri="{FF2B5EF4-FFF2-40B4-BE49-F238E27FC236}">
                <a16:creationId xmlns="" xmlns:a16="http://schemas.microsoft.com/office/drawing/2014/main" id="{F9BB2B8E-269B-8148-A2F4-91F770DB0BDA}"/>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3810000" y="2328545"/>
            <a:ext cx="4572000" cy="3462655"/>
          </a:xfrm>
          <a:prstGeom prst="rect">
            <a:avLst/>
          </a:prstGeom>
        </p:spPr>
      </p:pic>
      <p:sp>
        <p:nvSpPr>
          <p:cNvPr id="4" name="Rectangle 3"/>
          <p:cNvSpPr/>
          <p:nvPr/>
        </p:nvSpPr>
        <p:spPr>
          <a:xfrm>
            <a:off x="3740426" y="1939341"/>
            <a:ext cx="5098774" cy="270459"/>
          </a:xfrm>
          <a:prstGeom prst="rect">
            <a:avLst/>
          </a:prstGeom>
        </p:spPr>
        <p:txBody>
          <a:bodyPr wrap="square">
            <a:spAutoFit/>
          </a:bodyPr>
          <a:lstStyle/>
          <a:p>
            <a:pPr>
              <a:lnSpc>
                <a:spcPct val="115000"/>
              </a:lnSpc>
              <a:spcBef>
                <a:spcPts val="1000"/>
              </a:spcBef>
              <a:spcAft>
                <a:spcPts val="1000"/>
              </a:spcAft>
            </a:pPr>
            <a:r>
              <a:rPr lang="en-US" sz="1100" b="1" cap="all" spc="25" dirty="0">
                <a:latin typeface="Arial" charset="0"/>
                <a:ea typeface="Arial" charset="0"/>
                <a:cs typeface="Arial" charset="0"/>
              </a:rPr>
              <a:t>Drug-Related Health Consequences 2011-2016</a:t>
            </a:r>
            <a:endParaRPr lang="en-US" sz="1100" b="1" dirty="0">
              <a:latin typeface="Arial" charset="0"/>
              <a:ea typeface="Arial" charset="0"/>
              <a:cs typeface="Arial" charset="0"/>
            </a:endParaRPr>
          </a:p>
        </p:txBody>
      </p:sp>
    </p:spTree>
    <p:extLst>
      <p:ext uri="{BB962C8B-B14F-4D97-AF65-F5344CB8AC3E}">
        <p14:creationId xmlns:p14="http://schemas.microsoft.com/office/powerpoint/2010/main" val="23149977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solidFill>
                  <a:srgbClr val="FFFFFF"/>
                </a:solidFill>
                <a:latin typeface="Arial"/>
                <a:cs typeface="Arial"/>
              </a:rPr>
              <a:t>Increasing Drug Treatment Admissions</a:t>
            </a:r>
            <a:endParaRPr lang="en-US" dirty="0"/>
          </a:p>
        </p:txBody>
      </p:sp>
      <p:sp>
        <p:nvSpPr>
          <p:cNvPr id="7" name="Content Placeholder 3"/>
          <p:cNvSpPr txBox="1">
            <a:spLocks/>
          </p:cNvSpPr>
          <p:nvPr/>
        </p:nvSpPr>
        <p:spPr>
          <a:xfrm>
            <a:off x="577850" y="1632852"/>
            <a:ext cx="8108950" cy="4463148"/>
          </a:xfrm>
          <a:prstGeom prst="rect">
            <a:avLst/>
          </a:prstGeom>
        </p:spPr>
        <p:txBody>
          <a:bodyPr vert="horz" lIns="0" tIns="0" rIns="0" bIns="0" rtlCol="0">
            <a:noAutofit/>
          </a:bodyPr>
          <a:lstStyle>
            <a:lvl1pPr marL="342900" indent="-342900" algn="l" defTabSz="457200" rtl="0" eaLnBrk="1" latinLnBrk="0" hangingPunct="1">
              <a:lnSpc>
                <a:spcPct val="100000"/>
              </a:lnSpc>
              <a:spcBef>
                <a:spcPct val="20000"/>
              </a:spcBef>
              <a:buClr>
                <a:schemeClr val="tx2"/>
              </a:buClr>
              <a:buSzPct val="90000"/>
              <a:buFont typeface="Wingdings" charset="2"/>
              <a:buChar char="§"/>
              <a:defRPr sz="2400" kern="1200">
                <a:solidFill>
                  <a:schemeClr val="tx1"/>
                </a:solidFill>
                <a:latin typeface="Arial"/>
                <a:ea typeface="+mn-ea"/>
                <a:cs typeface="Arial"/>
              </a:defRPr>
            </a:lvl1pPr>
            <a:lvl2pPr marL="742950" indent="-285750" algn="l" defTabSz="457200" rtl="0" eaLnBrk="1" latinLnBrk="0" hangingPunct="1">
              <a:lnSpc>
                <a:spcPct val="100000"/>
              </a:lnSpc>
              <a:spcBef>
                <a:spcPct val="20000"/>
              </a:spcBef>
              <a:buClr>
                <a:schemeClr val="tx2"/>
              </a:buClr>
              <a:buSzPct val="100000"/>
              <a:buFont typeface="Lucida Grande"/>
              <a:buChar char="–"/>
              <a:defRPr sz="2200" kern="1200">
                <a:solidFill>
                  <a:schemeClr val="tx1"/>
                </a:solidFill>
                <a:latin typeface="Arial"/>
                <a:ea typeface="+mn-ea"/>
                <a:cs typeface="Arial"/>
              </a:defRPr>
            </a:lvl2pPr>
            <a:lvl3pPr marL="1143000" indent="-228600" algn="l" defTabSz="457200" rtl="0" eaLnBrk="1" latinLnBrk="0" hangingPunct="1">
              <a:lnSpc>
                <a:spcPct val="100000"/>
              </a:lnSpc>
              <a:spcBef>
                <a:spcPct val="20000"/>
              </a:spcBef>
              <a:buClr>
                <a:schemeClr val="tx2"/>
              </a:buClr>
              <a:buSzPct val="100000"/>
              <a:buFont typeface="Lucida Grande"/>
              <a:buChar char="–"/>
              <a:defRPr sz="2000" kern="1200">
                <a:solidFill>
                  <a:schemeClr val="tx1"/>
                </a:solidFill>
                <a:latin typeface="Arial"/>
                <a:ea typeface="+mn-ea"/>
                <a:cs typeface="Arial"/>
              </a:defRPr>
            </a:lvl3pPr>
            <a:lvl4pPr marL="1600200" indent="-228600" algn="l" defTabSz="457200" rtl="0" eaLnBrk="1" latinLnBrk="0" hangingPunct="1">
              <a:lnSpc>
                <a:spcPct val="100000"/>
              </a:lnSpc>
              <a:spcBef>
                <a:spcPct val="20000"/>
              </a:spcBef>
              <a:buClr>
                <a:schemeClr val="tx2"/>
              </a:buClr>
              <a:buSzPct val="100000"/>
              <a:buFont typeface="Lucida Grande"/>
              <a:buChar char="–"/>
              <a:defRPr sz="1800" kern="1200">
                <a:solidFill>
                  <a:schemeClr val="tx1"/>
                </a:solidFill>
                <a:latin typeface="Arial"/>
                <a:ea typeface="+mn-ea"/>
                <a:cs typeface="Arial"/>
              </a:defRPr>
            </a:lvl4pPr>
            <a:lvl5pPr marL="2057400" indent="-228600" algn="l" defTabSz="457200" rtl="0" eaLnBrk="1" latinLnBrk="0" hangingPunct="1">
              <a:lnSpc>
                <a:spcPct val="100000"/>
              </a:lnSpc>
              <a:spcBef>
                <a:spcPct val="20000"/>
              </a:spcBef>
              <a:buClr>
                <a:schemeClr val="tx2"/>
              </a:buClr>
              <a:buSzPct val="100000"/>
              <a:buFont typeface="Lucida Grande"/>
              <a:buChar char="–"/>
              <a:defRPr sz="16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42900" marR="0" lvl="0" indent="-342900" algn="l" defTabSz="457200" rtl="0" eaLnBrk="1" fontAlgn="auto" latinLnBrk="0" hangingPunct="1">
              <a:lnSpc>
                <a:spcPct val="100000"/>
              </a:lnSpc>
              <a:spcBef>
                <a:spcPct val="20000"/>
              </a:spcBef>
              <a:spcAft>
                <a:spcPts val="0"/>
              </a:spcAft>
              <a:buClr>
                <a:srgbClr val="E4792F"/>
              </a:buClr>
              <a:buSzPct val="90000"/>
              <a:buFont typeface="Wingdings" charset="2"/>
              <a:buChar char="§"/>
              <a:tabLst/>
              <a:defRPr/>
            </a:pPr>
            <a:endParaRPr kumimoji="0" lang="en-US" sz="1800" b="0" i="0" u="none" strike="noStrike" kern="1200" cap="none" spc="0" normalizeH="0" baseline="0" noProof="0" dirty="0">
              <a:ln>
                <a:noFill/>
              </a:ln>
              <a:solidFill>
                <a:srgbClr val="5A5A59"/>
              </a:solidFill>
              <a:effectLst/>
              <a:uLnTx/>
              <a:uFillTx/>
              <a:latin typeface="Arial"/>
              <a:ea typeface=""/>
              <a:cs typeface="Arial"/>
            </a:endParaRPr>
          </a:p>
          <a:p>
            <a:pPr marL="342900" marR="0" lvl="0" indent="-342900" algn="l" defTabSz="457200" rtl="0" eaLnBrk="1" fontAlgn="auto" latinLnBrk="0" hangingPunct="1">
              <a:lnSpc>
                <a:spcPct val="100000"/>
              </a:lnSpc>
              <a:spcBef>
                <a:spcPct val="20000"/>
              </a:spcBef>
              <a:spcAft>
                <a:spcPts val="0"/>
              </a:spcAft>
              <a:buClr>
                <a:srgbClr val="E4792F"/>
              </a:buClr>
              <a:buSzPct val="90000"/>
              <a:buFont typeface="Wingdings" charset="2"/>
              <a:buChar char="§"/>
              <a:tabLst/>
              <a:defRPr/>
            </a:pPr>
            <a:endParaRPr kumimoji="0" lang="en-US" sz="2400" b="0" i="0" u="none" strike="noStrike" kern="1200" cap="none" spc="0" normalizeH="0" baseline="0" noProof="0" dirty="0">
              <a:ln>
                <a:noFill/>
              </a:ln>
              <a:solidFill>
                <a:srgbClr val="5A5A59"/>
              </a:solidFill>
              <a:effectLst/>
              <a:uLnTx/>
              <a:uFillTx/>
              <a:latin typeface="Arial"/>
              <a:ea typeface=""/>
              <a:cs typeface="Arial"/>
            </a:endParaRPr>
          </a:p>
        </p:txBody>
      </p:sp>
      <p:sp>
        <p:nvSpPr>
          <p:cNvPr id="8" name="Slide Number Placeholder 3">
            <a:extLst>
              <a:ext uri="{FF2B5EF4-FFF2-40B4-BE49-F238E27FC236}">
                <a16:creationId xmlns="" xmlns:a16="http://schemas.microsoft.com/office/drawing/2014/main" id="{639180E5-BA81-FC47-8297-B88E16D861E2}"/>
              </a:ext>
            </a:extLst>
          </p:cNvPr>
          <p:cNvSpPr>
            <a:spLocks noGrp="1"/>
          </p:cNvSpPr>
          <p:nvPr>
            <p:ph type="sldNum" sz="quarter" idx="12"/>
          </p:nvPr>
        </p:nvSpPr>
        <p:spPr>
          <a:xfrm>
            <a:off x="8686800" y="6400800"/>
            <a:ext cx="457200" cy="228600"/>
          </a:xfrm>
        </p:spPr>
        <p:txBody>
          <a:bodyPr/>
          <a:lstStyle/>
          <a:p>
            <a:r>
              <a:rPr lang="en-US" dirty="0"/>
              <a:t>[</a:t>
            </a:r>
            <a:fld id="{76D38D03-E499-421F-8F30-CF88C5BC5D09}" type="slidenum">
              <a:rPr lang="en-US" smtClean="0"/>
              <a:pPr/>
              <a:t>13</a:t>
            </a:fld>
            <a:r>
              <a:rPr lang="en-US" dirty="0"/>
              <a:t>]</a:t>
            </a:r>
          </a:p>
        </p:txBody>
      </p:sp>
      <p:sp>
        <p:nvSpPr>
          <p:cNvPr id="3" name="TextBox 2">
            <a:extLst>
              <a:ext uri="{FF2B5EF4-FFF2-40B4-BE49-F238E27FC236}">
                <a16:creationId xmlns="" xmlns:a16="http://schemas.microsoft.com/office/drawing/2014/main" id="{0572E341-EDBA-1847-AACE-23EF33565E4F}"/>
              </a:ext>
            </a:extLst>
          </p:cNvPr>
          <p:cNvSpPr txBox="1"/>
          <p:nvPr/>
        </p:nvSpPr>
        <p:spPr>
          <a:xfrm>
            <a:off x="693227" y="1945481"/>
            <a:ext cx="7688773" cy="3970318"/>
          </a:xfrm>
          <a:prstGeom prst="rect">
            <a:avLst/>
          </a:prstGeom>
          <a:noFill/>
        </p:spPr>
        <p:txBody>
          <a:bodyPr wrap="square" rtlCol="0">
            <a:spAutoFit/>
          </a:bodyPr>
          <a:lstStyle/>
          <a:p>
            <a:pPr lvl="0"/>
            <a:r>
              <a:rPr lang="en-US" dirty="0">
                <a:latin typeface="Arial" charset="0"/>
                <a:ea typeface="Arial" charset="0"/>
                <a:cs typeface="Arial" charset="0"/>
              </a:rPr>
              <a:t>Between 2012 and 2016, the number of individuals admitted to drug treatment at one of Bermuda’s seven identified programs annually climbed from 93 to 152.  </a:t>
            </a:r>
          </a:p>
          <a:p>
            <a:pPr lvl="0"/>
            <a:endParaRPr lang="en-US" dirty="0">
              <a:latin typeface="Arial" charset="0"/>
              <a:ea typeface="Arial" charset="0"/>
              <a:cs typeface="Arial" charset="0"/>
            </a:endParaRPr>
          </a:p>
          <a:p>
            <a:pPr lvl="0"/>
            <a:r>
              <a:rPr lang="en-US" dirty="0">
                <a:latin typeface="Arial" charset="0"/>
                <a:ea typeface="Arial" charset="0"/>
                <a:cs typeface="Arial" charset="0"/>
              </a:rPr>
              <a:t>During this five-year period, female treatment admissions doubled from 15 in 2012 to 31 in 2016. This jump represents a 107 percent increase in female treatment admissions.  </a:t>
            </a:r>
          </a:p>
          <a:p>
            <a:pPr lvl="0"/>
            <a:endParaRPr lang="en-US" dirty="0">
              <a:latin typeface="Arial" charset="0"/>
              <a:ea typeface="Arial" charset="0"/>
              <a:cs typeface="Arial" charset="0"/>
            </a:endParaRPr>
          </a:p>
          <a:p>
            <a:pPr marL="285750" lvl="0" indent="-285750">
              <a:buFont typeface="Arial" panose="020B0604020202020204" pitchFamily="34" charset="0"/>
              <a:buChar char="•"/>
            </a:pPr>
            <a:r>
              <a:rPr lang="en-US" b="1" dirty="0">
                <a:latin typeface="Arial" charset="0"/>
                <a:ea typeface="Arial" charset="0"/>
                <a:cs typeface="Arial" charset="0"/>
              </a:rPr>
              <a:t>Male treatment admissions also increased </a:t>
            </a:r>
            <a:r>
              <a:rPr lang="en-US" dirty="0">
                <a:latin typeface="Arial" charset="0"/>
                <a:ea typeface="Arial" charset="0"/>
                <a:cs typeface="Arial" charset="0"/>
              </a:rPr>
              <a:t>during these years, jumping from 78 in 2012 to 121 in 2016. This represents a 55 percent increase in male treatment admissions.  </a:t>
            </a:r>
          </a:p>
          <a:p>
            <a:pPr marL="285750" lvl="0" indent="-285750">
              <a:buFont typeface="Arial" panose="020B0604020202020204" pitchFamily="34" charset="0"/>
              <a:buChar char="•"/>
            </a:pPr>
            <a:r>
              <a:rPr lang="en-US" b="1" dirty="0">
                <a:latin typeface="Arial" charset="0"/>
                <a:ea typeface="Arial" charset="0"/>
                <a:cs typeface="Arial" charset="0"/>
              </a:rPr>
              <a:t>Female admissions increased modestly. </a:t>
            </a:r>
            <a:r>
              <a:rPr lang="en-US" dirty="0">
                <a:latin typeface="Arial" charset="0"/>
                <a:ea typeface="Arial" charset="0"/>
                <a:cs typeface="Arial" charset="0"/>
              </a:rPr>
              <a:t>In 2012, females accounted for 16 percent of all treatment admissions and 20 percent of admissions in 2016. </a:t>
            </a:r>
          </a:p>
        </p:txBody>
      </p:sp>
    </p:spTree>
    <p:extLst>
      <p:ext uri="{BB962C8B-B14F-4D97-AF65-F5344CB8AC3E}">
        <p14:creationId xmlns:p14="http://schemas.microsoft.com/office/powerpoint/2010/main" val="17397469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chemeClr val="bg1"/>
                </a:solidFill>
                <a:latin typeface="Arial" charset="0"/>
                <a:ea typeface="Arial" charset="0"/>
                <a:cs typeface="Arial" charset="0"/>
              </a:rPr>
              <a:t>Improvement (reduction) in crimes, drug possession, and importation of drugs</a:t>
            </a:r>
            <a:r>
              <a:rPr lang="en-US" sz="2800" b="1" dirty="0">
                <a:solidFill>
                  <a:schemeClr val="bg1"/>
                </a:solidFill>
                <a:latin typeface="Arial" charset="0"/>
                <a:ea typeface="Arial" charset="0"/>
                <a:cs typeface="Arial" charset="0"/>
              </a:rPr>
              <a:t> </a:t>
            </a:r>
            <a:endParaRPr lang="en-US" b="1" dirty="0">
              <a:solidFill>
                <a:schemeClr val="bg1"/>
              </a:solidFill>
              <a:latin typeface="Arial" charset="0"/>
              <a:ea typeface="Arial" charset="0"/>
              <a:cs typeface="Arial" charset="0"/>
            </a:endParaRPr>
          </a:p>
        </p:txBody>
      </p:sp>
      <p:sp>
        <p:nvSpPr>
          <p:cNvPr id="7" name="Content Placeholder 3"/>
          <p:cNvSpPr txBox="1">
            <a:spLocks/>
          </p:cNvSpPr>
          <p:nvPr/>
        </p:nvSpPr>
        <p:spPr>
          <a:xfrm>
            <a:off x="577850" y="1632852"/>
            <a:ext cx="8108950" cy="4463148"/>
          </a:xfrm>
          <a:prstGeom prst="rect">
            <a:avLst/>
          </a:prstGeom>
        </p:spPr>
        <p:txBody>
          <a:bodyPr vert="horz" lIns="0" tIns="0" rIns="0" bIns="0" rtlCol="0">
            <a:noAutofit/>
          </a:bodyPr>
          <a:lstStyle>
            <a:lvl1pPr marL="342900" indent="-342900" algn="l" defTabSz="457200" rtl="0" eaLnBrk="1" latinLnBrk="0" hangingPunct="1">
              <a:lnSpc>
                <a:spcPct val="100000"/>
              </a:lnSpc>
              <a:spcBef>
                <a:spcPct val="20000"/>
              </a:spcBef>
              <a:buClr>
                <a:schemeClr val="tx2"/>
              </a:buClr>
              <a:buSzPct val="90000"/>
              <a:buFont typeface="Wingdings" charset="2"/>
              <a:buChar char="§"/>
              <a:defRPr sz="2400" kern="1200">
                <a:solidFill>
                  <a:schemeClr val="tx1"/>
                </a:solidFill>
                <a:latin typeface="Arial"/>
                <a:ea typeface="+mn-ea"/>
                <a:cs typeface="Arial"/>
              </a:defRPr>
            </a:lvl1pPr>
            <a:lvl2pPr marL="742950" indent="-285750" algn="l" defTabSz="457200" rtl="0" eaLnBrk="1" latinLnBrk="0" hangingPunct="1">
              <a:lnSpc>
                <a:spcPct val="100000"/>
              </a:lnSpc>
              <a:spcBef>
                <a:spcPct val="20000"/>
              </a:spcBef>
              <a:buClr>
                <a:schemeClr val="tx2"/>
              </a:buClr>
              <a:buSzPct val="100000"/>
              <a:buFont typeface="Lucida Grande"/>
              <a:buChar char="–"/>
              <a:defRPr sz="2200" kern="1200">
                <a:solidFill>
                  <a:schemeClr val="tx1"/>
                </a:solidFill>
                <a:latin typeface="Arial"/>
                <a:ea typeface="+mn-ea"/>
                <a:cs typeface="Arial"/>
              </a:defRPr>
            </a:lvl2pPr>
            <a:lvl3pPr marL="1143000" indent="-228600" algn="l" defTabSz="457200" rtl="0" eaLnBrk="1" latinLnBrk="0" hangingPunct="1">
              <a:lnSpc>
                <a:spcPct val="100000"/>
              </a:lnSpc>
              <a:spcBef>
                <a:spcPct val="20000"/>
              </a:spcBef>
              <a:buClr>
                <a:schemeClr val="tx2"/>
              </a:buClr>
              <a:buSzPct val="100000"/>
              <a:buFont typeface="Lucida Grande"/>
              <a:buChar char="–"/>
              <a:defRPr sz="2000" kern="1200">
                <a:solidFill>
                  <a:schemeClr val="tx1"/>
                </a:solidFill>
                <a:latin typeface="Arial"/>
                <a:ea typeface="+mn-ea"/>
                <a:cs typeface="Arial"/>
              </a:defRPr>
            </a:lvl3pPr>
            <a:lvl4pPr marL="1600200" indent="-228600" algn="l" defTabSz="457200" rtl="0" eaLnBrk="1" latinLnBrk="0" hangingPunct="1">
              <a:lnSpc>
                <a:spcPct val="100000"/>
              </a:lnSpc>
              <a:spcBef>
                <a:spcPct val="20000"/>
              </a:spcBef>
              <a:buClr>
                <a:schemeClr val="tx2"/>
              </a:buClr>
              <a:buSzPct val="100000"/>
              <a:buFont typeface="Lucida Grande"/>
              <a:buChar char="–"/>
              <a:defRPr sz="1800" kern="1200">
                <a:solidFill>
                  <a:schemeClr val="tx1"/>
                </a:solidFill>
                <a:latin typeface="Arial"/>
                <a:ea typeface="+mn-ea"/>
                <a:cs typeface="Arial"/>
              </a:defRPr>
            </a:lvl4pPr>
            <a:lvl5pPr marL="2057400" indent="-228600" algn="l" defTabSz="457200" rtl="0" eaLnBrk="1" latinLnBrk="0" hangingPunct="1">
              <a:lnSpc>
                <a:spcPct val="100000"/>
              </a:lnSpc>
              <a:spcBef>
                <a:spcPct val="20000"/>
              </a:spcBef>
              <a:buClr>
                <a:schemeClr val="tx2"/>
              </a:buClr>
              <a:buSzPct val="100000"/>
              <a:buFont typeface="Lucida Grande"/>
              <a:buChar char="–"/>
              <a:defRPr sz="16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42900" marR="0" lvl="0" indent="-342900" algn="l" defTabSz="457200" rtl="0" eaLnBrk="1" fontAlgn="auto" latinLnBrk="0" hangingPunct="1">
              <a:lnSpc>
                <a:spcPct val="100000"/>
              </a:lnSpc>
              <a:spcBef>
                <a:spcPct val="20000"/>
              </a:spcBef>
              <a:spcAft>
                <a:spcPts val="0"/>
              </a:spcAft>
              <a:buClr>
                <a:srgbClr val="E4792F"/>
              </a:buClr>
              <a:buSzPct val="90000"/>
              <a:buFont typeface="Wingdings" charset="2"/>
              <a:buChar char="§"/>
              <a:tabLst/>
              <a:defRPr/>
            </a:pPr>
            <a:endParaRPr kumimoji="0" lang="en-US" sz="1800" b="0" i="0" u="none" strike="noStrike" kern="1200" cap="none" spc="0" normalizeH="0" baseline="0" noProof="0" dirty="0">
              <a:ln>
                <a:noFill/>
              </a:ln>
              <a:solidFill>
                <a:srgbClr val="5A5A59"/>
              </a:solidFill>
              <a:effectLst/>
              <a:uLnTx/>
              <a:uFillTx/>
              <a:latin typeface="Arial"/>
              <a:ea typeface=""/>
              <a:cs typeface="Arial"/>
            </a:endParaRPr>
          </a:p>
          <a:p>
            <a:pPr marL="342900" marR="0" lvl="0" indent="-342900" algn="l" defTabSz="457200" rtl="0" eaLnBrk="1" fontAlgn="auto" latinLnBrk="0" hangingPunct="1">
              <a:lnSpc>
                <a:spcPct val="100000"/>
              </a:lnSpc>
              <a:spcBef>
                <a:spcPct val="20000"/>
              </a:spcBef>
              <a:spcAft>
                <a:spcPts val="0"/>
              </a:spcAft>
              <a:buClr>
                <a:srgbClr val="E4792F"/>
              </a:buClr>
              <a:buSzPct val="90000"/>
              <a:buFont typeface="Wingdings" charset="2"/>
              <a:buChar char="§"/>
              <a:tabLst/>
              <a:defRPr/>
            </a:pPr>
            <a:endParaRPr kumimoji="0" lang="en-US" sz="2400" b="0" i="0" u="none" strike="noStrike" kern="1200" cap="none" spc="0" normalizeH="0" baseline="0" noProof="0" dirty="0">
              <a:ln>
                <a:noFill/>
              </a:ln>
              <a:solidFill>
                <a:srgbClr val="5A5A59"/>
              </a:solidFill>
              <a:effectLst/>
              <a:uLnTx/>
              <a:uFillTx/>
              <a:latin typeface="Arial"/>
              <a:ea typeface=""/>
              <a:cs typeface="Arial"/>
            </a:endParaRPr>
          </a:p>
        </p:txBody>
      </p:sp>
      <p:sp>
        <p:nvSpPr>
          <p:cNvPr id="8" name="Slide Number Placeholder 3">
            <a:extLst>
              <a:ext uri="{FF2B5EF4-FFF2-40B4-BE49-F238E27FC236}">
                <a16:creationId xmlns="" xmlns:a16="http://schemas.microsoft.com/office/drawing/2014/main" id="{639180E5-BA81-FC47-8297-B88E16D861E2}"/>
              </a:ext>
            </a:extLst>
          </p:cNvPr>
          <p:cNvSpPr>
            <a:spLocks noGrp="1"/>
          </p:cNvSpPr>
          <p:nvPr>
            <p:ph type="sldNum" sz="quarter" idx="12"/>
          </p:nvPr>
        </p:nvSpPr>
        <p:spPr>
          <a:xfrm>
            <a:off x="8686800" y="6400800"/>
            <a:ext cx="457200" cy="228600"/>
          </a:xfrm>
        </p:spPr>
        <p:txBody>
          <a:bodyPr/>
          <a:lstStyle/>
          <a:p>
            <a:r>
              <a:rPr lang="en-US" dirty="0"/>
              <a:t>[</a:t>
            </a:r>
            <a:fld id="{76D38D03-E499-421F-8F30-CF88C5BC5D09}" type="slidenum">
              <a:rPr lang="en-US" smtClean="0"/>
              <a:pPr/>
              <a:t>14</a:t>
            </a:fld>
            <a:r>
              <a:rPr lang="en-US" dirty="0"/>
              <a:t>]</a:t>
            </a:r>
          </a:p>
        </p:txBody>
      </p:sp>
      <p:sp>
        <p:nvSpPr>
          <p:cNvPr id="3" name="TextBox 2">
            <a:extLst>
              <a:ext uri="{FF2B5EF4-FFF2-40B4-BE49-F238E27FC236}">
                <a16:creationId xmlns="" xmlns:a16="http://schemas.microsoft.com/office/drawing/2014/main" id="{0572E341-EDBA-1847-AACE-23EF33565E4F}"/>
              </a:ext>
            </a:extLst>
          </p:cNvPr>
          <p:cNvSpPr txBox="1"/>
          <p:nvPr/>
        </p:nvSpPr>
        <p:spPr>
          <a:xfrm>
            <a:off x="304800" y="1752600"/>
            <a:ext cx="4260850" cy="4539704"/>
          </a:xfrm>
          <a:prstGeom prst="rect">
            <a:avLst/>
          </a:prstGeom>
          <a:noFill/>
        </p:spPr>
        <p:txBody>
          <a:bodyPr wrap="square" rtlCol="0">
            <a:spAutoFit/>
          </a:bodyPr>
          <a:lstStyle/>
          <a:p>
            <a:pPr lvl="1"/>
            <a:r>
              <a:rPr lang="en-US" sz="1700" dirty="0">
                <a:latin typeface="Arial" charset="0"/>
                <a:ea typeface="Arial" charset="0"/>
                <a:cs typeface="Arial" charset="0"/>
              </a:rPr>
              <a:t>Crimes reported against persons or the community declined</a:t>
            </a:r>
          </a:p>
          <a:p>
            <a:pPr lvl="1"/>
            <a:endParaRPr lang="en-US" sz="1700" dirty="0">
              <a:latin typeface="Arial" charset="0"/>
              <a:ea typeface="Arial" charset="0"/>
              <a:cs typeface="Arial" charset="0"/>
            </a:endParaRPr>
          </a:p>
          <a:p>
            <a:pPr lvl="1"/>
            <a:r>
              <a:rPr lang="en-US" sz="1700" dirty="0">
                <a:latin typeface="Arial" charset="0"/>
                <a:ea typeface="Arial" charset="0"/>
                <a:cs typeface="Arial" charset="0"/>
              </a:rPr>
              <a:t>Crimes against property declined</a:t>
            </a:r>
          </a:p>
          <a:p>
            <a:pPr lvl="1"/>
            <a:r>
              <a:rPr lang="en-US" sz="1700" dirty="0">
                <a:latin typeface="Arial" charset="0"/>
                <a:ea typeface="Arial" charset="0"/>
                <a:cs typeface="Arial" charset="0"/>
              </a:rPr>
              <a:t>Drug offences for importation or local offenses also declined</a:t>
            </a:r>
          </a:p>
          <a:p>
            <a:pPr lvl="1"/>
            <a:endParaRPr lang="en-US" sz="1700" dirty="0">
              <a:latin typeface="Arial" charset="0"/>
              <a:ea typeface="Arial" charset="0"/>
              <a:cs typeface="Arial" charset="0"/>
            </a:endParaRPr>
          </a:p>
          <a:p>
            <a:pPr lvl="1"/>
            <a:r>
              <a:rPr lang="en-US" sz="1700" dirty="0">
                <a:latin typeface="Arial" charset="0"/>
                <a:ea typeface="Arial" charset="0"/>
                <a:cs typeface="Arial" charset="0"/>
              </a:rPr>
              <a:t>Substantial reduction in drug offenses, both local and importation offenses</a:t>
            </a:r>
          </a:p>
          <a:p>
            <a:pPr lvl="1"/>
            <a:endParaRPr lang="en-US" sz="1700" dirty="0">
              <a:latin typeface="Arial" charset="0"/>
              <a:ea typeface="Arial" charset="0"/>
              <a:cs typeface="Arial" charset="0"/>
            </a:endParaRPr>
          </a:p>
          <a:p>
            <a:pPr lvl="1"/>
            <a:r>
              <a:rPr lang="en-US" sz="1700" dirty="0">
                <a:latin typeface="Arial" charset="0"/>
                <a:ea typeface="Arial" charset="0"/>
                <a:cs typeface="Arial" charset="0"/>
              </a:rPr>
              <a:t>Drug Possession: The largest reported area of drug offenses in 2011 was for cannabis possession</a:t>
            </a:r>
          </a:p>
          <a:p>
            <a:pPr lvl="1"/>
            <a:endParaRPr lang="en-US" sz="1700" dirty="0">
              <a:latin typeface="Arial" charset="0"/>
              <a:ea typeface="Arial" charset="0"/>
              <a:cs typeface="Arial" charset="0"/>
            </a:endParaRPr>
          </a:p>
          <a:p>
            <a:pPr lvl="1"/>
            <a:r>
              <a:rPr lang="en-US" sz="1700" dirty="0">
                <a:latin typeface="Arial" charset="0"/>
                <a:ea typeface="Arial" charset="0"/>
                <a:cs typeface="Arial" charset="0"/>
              </a:rPr>
              <a:t>Drug seizures are also down over the period</a:t>
            </a:r>
          </a:p>
        </p:txBody>
      </p:sp>
      <p:pic>
        <p:nvPicPr>
          <p:cNvPr id="10" name="Picture 9">
            <a:extLst>
              <a:ext uri="{FF2B5EF4-FFF2-40B4-BE49-F238E27FC236}">
                <a16:creationId xmlns="" xmlns:a16="http://schemas.microsoft.com/office/drawing/2014/main" id="{18D8CAA8-DE04-BA4E-8109-701AEF2C884D}"/>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4953000" y="2236304"/>
            <a:ext cx="3733800" cy="3631096"/>
          </a:xfrm>
          <a:prstGeom prst="rect">
            <a:avLst/>
          </a:prstGeom>
        </p:spPr>
      </p:pic>
      <p:sp>
        <p:nvSpPr>
          <p:cNvPr id="4" name="Rectangle 3">
            <a:extLst>
              <a:ext uri="{FF2B5EF4-FFF2-40B4-BE49-F238E27FC236}">
                <a16:creationId xmlns="" xmlns:a16="http://schemas.microsoft.com/office/drawing/2014/main" id="{37E38B98-67C0-2E46-B5A8-7411D298CFCF}"/>
              </a:ext>
            </a:extLst>
          </p:cNvPr>
          <p:cNvSpPr/>
          <p:nvPr/>
        </p:nvSpPr>
        <p:spPr>
          <a:xfrm>
            <a:off x="4838700" y="1944122"/>
            <a:ext cx="4457700" cy="270459"/>
          </a:xfrm>
          <a:prstGeom prst="rect">
            <a:avLst/>
          </a:prstGeom>
        </p:spPr>
        <p:txBody>
          <a:bodyPr wrap="square">
            <a:spAutoFit/>
          </a:bodyPr>
          <a:lstStyle/>
          <a:p>
            <a:pPr>
              <a:lnSpc>
                <a:spcPct val="115000"/>
              </a:lnSpc>
              <a:spcBef>
                <a:spcPts val="1000"/>
              </a:spcBef>
              <a:spcAft>
                <a:spcPts val="1000"/>
              </a:spcAft>
            </a:pPr>
            <a:r>
              <a:rPr lang="en-US" sz="1100" b="1" cap="all" spc="25" dirty="0">
                <a:latin typeface="Arial" charset="0"/>
                <a:ea typeface="Arial" charset="0"/>
                <a:cs typeface="Arial" charset="0"/>
              </a:rPr>
              <a:t>Drug-Related Crime Consequences 2012-2017</a:t>
            </a:r>
            <a:endParaRPr lang="en-US" sz="1100" b="1" dirty="0">
              <a:latin typeface="Arial" charset="0"/>
              <a:ea typeface="Arial" charset="0"/>
              <a:cs typeface="Arial" charset="0"/>
            </a:endParaRPr>
          </a:p>
        </p:txBody>
      </p:sp>
    </p:spTree>
    <p:extLst>
      <p:ext uri="{BB962C8B-B14F-4D97-AF65-F5344CB8AC3E}">
        <p14:creationId xmlns:p14="http://schemas.microsoft.com/office/powerpoint/2010/main" val="38150387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solidFill>
                  <a:srgbClr val="FFFFFF"/>
                </a:solidFill>
                <a:latin typeface="Arial"/>
                <a:cs typeface="Arial"/>
              </a:rPr>
              <a:t>Our Six Major Recommendations (w/o detail)</a:t>
            </a:r>
            <a:endParaRPr lang="en-US" dirty="0"/>
          </a:p>
        </p:txBody>
      </p:sp>
      <p:sp>
        <p:nvSpPr>
          <p:cNvPr id="7" name="Content Placeholder 3"/>
          <p:cNvSpPr txBox="1">
            <a:spLocks/>
          </p:cNvSpPr>
          <p:nvPr/>
        </p:nvSpPr>
        <p:spPr>
          <a:xfrm>
            <a:off x="577850" y="1632852"/>
            <a:ext cx="8108950" cy="4463148"/>
          </a:xfrm>
          <a:prstGeom prst="rect">
            <a:avLst/>
          </a:prstGeom>
        </p:spPr>
        <p:txBody>
          <a:bodyPr vert="horz" lIns="0" tIns="0" rIns="0" bIns="0" rtlCol="0">
            <a:noAutofit/>
          </a:bodyPr>
          <a:lstStyle>
            <a:lvl1pPr marL="342900" indent="-342900" algn="l" defTabSz="457200" rtl="0" eaLnBrk="1" latinLnBrk="0" hangingPunct="1">
              <a:lnSpc>
                <a:spcPct val="100000"/>
              </a:lnSpc>
              <a:spcBef>
                <a:spcPct val="20000"/>
              </a:spcBef>
              <a:buClr>
                <a:schemeClr val="tx2"/>
              </a:buClr>
              <a:buSzPct val="90000"/>
              <a:buFont typeface="Wingdings" charset="2"/>
              <a:buChar char="§"/>
              <a:defRPr sz="2400" kern="1200">
                <a:solidFill>
                  <a:schemeClr val="tx1"/>
                </a:solidFill>
                <a:latin typeface="Arial"/>
                <a:ea typeface="+mn-ea"/>
                <a:cs typeface="Arial"/>
              </a:defRPr>
            </a:lvl1pPr>
            <a:lvl2pPr marL="742950" indent="-285750" algn="l" defTabSz="457200" rtl="0" eaLnBrk="1" latinLnBrk="0" hangingPunct="1">
              <a:lnSpc>
                <a:spcPct val="100000"/>
              </a:lnSpc>
              <a:spcBef>
                <a:spcPct val="20000"/>
              </a:spcBef>
              <a:buClr>
                <a:schemeClr val="tx2"/>
              </a:buClr>
              <a:buSzPct val="100000"/>
              <a:buFont typeface="Lucida Grande"/>
              <a:buChar char="–"/>
              <a:defRPr sz="2200" kern="1200">
                <a:solidFill>
                  <a:schemeClr val="tx1"/>
                </a:solidFill>
                <a:latin typeface="Arial"/>
                <a:ea typeface="+mn-ea"/>
                <a:cs typeface="Arial"/>
              </a:defRPr>
            </a:lvl2pPr>
            <a:lvl3pPr marL="1143000" indent="-228600" algn="l" defTabSz="457200" rtl="0" eaLnBrk="1" latinLnBrk="0" hangingPunct="1">
              <a:lnSpc>
                <a:spcPct val="100000"/>
              </a:lnSpc>
              <a:spcBef>
                <a:spcPct val="20000"/>
              </a:spcBef>
              <a:buClr>
                <a:schemeClr val="tx2"/>
              </a:buClr>
              <a:buSzPct val="100000"/>
              <a:buFont typeface="Lucida Grande"/>
              <a:buChar char="–"/>
              <a:defRPr sz="2000" kern="1200">
                <a:solidFill>
                  <a:schemeClr val="tx1"/>
                </a:solidFill>
                <a:latin typeface="Arial"/>
                <a:ea typeface="+mn-ea"/>
                <a:cs typeface="Arial"/>
              </a:defRPr>
            </a:lvl3pPr>
            <a:lvl4pPr marL="1600200" indent="-228600" algn="l" defTabSz="457200" rtl="0" eaLnBrk="1" latinLnBrk="0" hangingPunct="1">
              <a:lnSpc>
                <a:spcPct val="100000"/>
              </a:lnSpc>
              <a:spcBef>
                <a:spcPct val="20000"/>
              </a:spcBef>
              <a:buClr>
                <a:schemeClr val="tx2"/>
              </a:buClr>
              <a:buSzPct val="100000"/>
              <a:buFont typeface="Lucida Grande"/>
              <a:buChar char="–"/>
              <a:defRPr sz="1800" kern="1200">
                <a:solidFill>
                  <a:schemeClr val="tx1"/>
                </a:solidFill>
                <a:latin typeface="Arial"/>
                <a:ea typeface="+mn-ea"/>
                <a:cs typeface="Arial"/>
              </a:defRPr>
            </a:lvl4pPr>
            <a:lvl5pPr marL="2057400" indent="-228600" algn="l" defTabSz="457200" rtl="0" eaLnBrk="1" latinLnBrk="0" hangingPunct="1">
              <a:lnSpc>
                <a:spcPct val="100000"/>
              </a:lnSpc>
              <a:spcBef>
                <a:spcPct val="20000"/>
              </a:spcBef>
              <a:buClr>
                <a:schemeClr val="tx2"/>
              </a:buClr>
              <a:buSzPct val="100000"/>
              <a:buFont typeface="Lucida Grande"/>
              <a:buChar char="–"/>
              <a:defRPr sz="16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42900" marR="0" lvl="0" indent="-342900" algn="l" defTabSz="457200" rtl="0" eaLnBrk="1" fontAlgn="auto" latinLnBrk="0" hangingPunct="1">
              <a:lnSpc>
                <a:spcPct val="100000"/>
              </a:lnSpc>
              <a:spcBef>
                <a:spcPct val="20000"/>
              </a:spcBef>
              <a:spcAft>
                <a:spcPts val="0"/>
              </a:spcAft>
              <a:buClr>
                <a:srgbClr val="E4792F"/>
              </a:buClr>
              <a:buSzPct val="90000"/>
              <a:buFont typeface="Wingdings" charset="2"/>
              <a:buChar char="§"/>
              <a:tabLst/>
              <a:defRPr/>
            </a:pPr>
            <a:endParaRPr kumimoji="0" lang="en-US" sz="1800" b="0" i="0" u="none" strike="noStrike" kern="1200" cap="none" spc="0" normalizeH="0" baseline="0" noProof="0" dirty="0">
              <a:ln>
                <a:noFill/>
              </a:ln>
              <a:solidFill>
                <a:srgbClr val="5A5A59"/>
              </a:solidFill>
              <a:effectLst/>
              <a:uLnTx/>
              <a:uFillTx/>
              <a:latin typeface="Arial"/>
              <a:ea typeface=""/>
              <a:cs typeface="Arial"/>
            </a:endParaRPr>
          </a:p>
          <a:p>
            <a:pPr marL="342900" marR="0" lvl="0" indent="-342900" algn="l" defTabSz="457200" rtl="0" eaLnBrk="1" fontAlgn="auto" latinLnBrk="0" hangingPunct="1">
              <a:lnSpc>
                <a:spcPct val="100000"/>
              </a:lnSpc>
              <a:spcBef>
                <a:spcPct val="20000"/>
              </a:spcBef>
              <a:spcAft>
                <a:spcPts val="0"/>
              </a:spcAft>
              <a:buClr>
                <a:srgbClr val="E4792F"/>
              </a:buClr>
              <a:buSzPct val="90000"/>
              <a:buFont typeface="Wingdings" charset="2"/>
              <a:buChar char="§"/>
              <a:tabLst/>
              <a:defRPr/>
            </a:pPr>
            <a:endParaRPr kumimoji="0" lang="en-US" sz="2400" b="0" i="0" u="none" strike="noStrike" kern="1200" cap="none" spc="0" normalizeH="0" baseline="0" noProof="0" dirty="0">
              <a:ln>
                <a:noFill/>
              </a:ln>
              <a:solidFill>
                <a:srgbClr val="5A5A59"/>
              </a:solidFill>
              <a:effectLst/>
              <a:uLnTx/>
              <a:uFillTx/>
              <a:latin typeface="Arial"/>
              <a:ea typeface=""/>
              <a:cs typeface="Arial"/>
            </a:endParaRPr>
          </a:p>
        </p:txBody>
      </p:sp>
      <p:sp>
        <p:nvSpPr>
          <p:cNvPr id="8" name="Slide Number Placeholder 3">
            <a:extLst>
              <a:ext uri="{FF2B5EF4-FFF2-40B4-BE49-F238E27FC236}">
                <a16:creationId xmlns="" xmlns:a16="http://schemas.microsoft.com/office/drawing/2014/main" id="{639180E5-BA81-FC47-8297-B88E16D861E2}"/>
              </a:ext>
            </a:extLst>
          </p:cNvPr>
          <p:cNvSpPr>
            <a:spLocks noGrp="1"/>
          </p:cNvSpPr>
          <p:nvPr>
            <p:ph type="sldNum" sz="quarter" idx="12"/>
          </p:nvPr>
        </p:nvSpPr>
        <p:spPr>
          <a:xfrm>
            <a:off x="8686800" y="6400800"/>
            <a:ext cx="457200" cy="228600"/>
          </a:xfrm>
        </p:spPr>
        <p:txBody>
          <a:bodyPr/>
          <a:lstStyle/>
          <a:p>
            <a:r>
              <a:rPr lang="en-US" dirty="0"/>
              <a:t>[</a:t>
            </a:r>
            <a:fld id="{76D38D03-E499-421F-8F30-CF88C5BC5D09}" type="slidenum">
              <a:rPr lang="en-US" smtClean="0"/>
              <a:pPr/>
              <a:t>15</a:t>
            </a:fld>
            <a:r>
              <a:rPr lang="en-US" dirty="0"/>
              <a:t>]</a:t>
            </a:r>
          </a:p>
        </p:txBody>
      </p:sp>
      <p:sp>
        <p:nvSpPr>
          <p:cNvPr id="4" name="Rectangle 3">
            <a:extLst>
              <a:ext uri="{FF2B5EF4-FFF2-40B4-BE49-F238E27FC236}">
                <a16:creationId xmlns="" xmlns:a16="http://schemas.microsoft.com/office/drawing/2014/main" id="{F19B3D7A-F980-C341-9923-96B954A7D088}"/>
              </a:ext>
            </a:extLst>
          </p:cNvPr>
          <p:cNvSpPr/>
          <p:nvPr/>
        </p:nvSpPr>
        <p:spPr>
          <a:xfrm>
            <a:off x="381000" y="1913740"/>
            <a:ext cx="8382000" cy="4106060"/>
          </a:xfrm>
          <a:prstGeom prst="rect">
            <a:avLst/>
          </a:prstGeom>
        </p:spPr>
        <p:txBody>
          <a:bodyPr wrap="square">
            <a:spAutoFit/>
          </a:bodyPr>
          <a:lstStyle/>
          <a:p>
            <a:pPr marL="342900" marR="0" lvl="0" indent="-342900">
              <a:lnSpc>
                <a:spcPct val="115000"/>
              </a:lnSpc>
              <a:spcBef>
                <a:spcPts val="1000"/>
              </a:spcBef>
              <a:spcAft>
                <a:spcPts val="0"/>
              </a:spcAft>
              <a:buFont typeface="+mj-lt"/>
              <a:buAutoNum type="arabicPeriod"/>
            </a:pPr>
            <a:r>
              <a:rPr lang="en-US" sz="1700" b="1" dirty="0">
                <a:latin typeface="Arial" charset="0"/>
                <a:ea typeface="Arial" charset="0"/>
                <a:cs typeface="Arial" charset="0"/>
              </a:rPr>
              <a:t>Establish a National Centralized Coordinating Body that reports to Cabinet regularly on the progress in implementing the Master Plan</a:t>
            </a:r>
            <a:r>
              <a:rPr lang="en-US" sz="1700" dirty="0">
                <a:latin typeface="Arial" charset="0"/>
                <a:ea typeface="Arial" charset="0"/>
                <a:cs typeface="Arial" charset="0"/>
              </a:rPr>
              <a:t>. </a:t>
            </a:r>
          </a:p>
          <a:p>
            <a:pPr marL="342900" marR="0" lvl="0" indent="-342900">
              <a:lnSpc>
                <a:spcPct val="115000"/>
              </a:lnSpc>
              <a:spcBef>
                <a:spcPts val="1000"/>
              </a:spcBef>
              <a:spcAft>
                <a:spcPts val="0"/>
              </a:spcAft>
              <a:buFont typeface="+mj-lt"/>
              <a:buAutoNum type="arabicPeriod"/>
            </a:pPr>
            <a:r>
              <a:rPr lang="en-US" sz="1700" b="1" dirty="0">
                <a:latin typeface="Arial" charset="0"/>
                <a:ea typeface="Arial" charset="0"/>
                <a:cs typeface="Arial" charset="0"/>
              </a:rPr>
              <a:t>Strengthen the DNDC’s ability to manage the implementation of the Master Plan.</a:t>
            </a:r>
          </a:p>
          <a:p>
            <a:pPr marL="342900" marR="0" lvl="0" indent="-342900">
              <a:lnSpc>
                <a:spcPct val="115000"/>
              </a:lnSpc>
              <a:spcBef>
                <a:spcPts val="0"/>
              </a:spcBef>
              <a:spcAft>
                <a:spcPts val="0"/>
              </a:spcAft>
              <a:buFont typeface="+mj-lt"/>
              <a:buAutoNum type="arabicPeriod"/>
            </a:pPr>
            <a:endParaRPr lang="en-US" sz="1700" b="1" dirty="0">
              <a:latin typeface="Arial" charset="0"/>
              <a:ea typeface="Arial" charset="0"/>
              <a:cs typeface="Arial" charset="0"/>
            </a:endParaRPr>
          </a:p>
          <a:p>
            <a:pPr marL="342900" marR="0" lvl="0" indent="-342900">
              <a:lnSpc>
                <a:spcPct val="115000"/>
              </a:lnSpc>
              <a:spcBef>
                <a:spcPts val="0"/>
              </a:spcBef>
              <a:spcAft>
                <a:spcPts val="0"/>
              </a:spcAft>
              <a:buFont typeface="+mj-lt"/>
              <a:buAutoNum type="arabicPeriod"/>
            </a:pPr>
            <a:r>
              <a:rPr lang="en-US" sz="1700" b="1" dirty="0">
                <a:latin typeface="Arial" charset="0"/>
                <a:ea typeface="Arial" charset="0"/>
                <a:cs typeface="Arial" charset="0"/>
              </a:rPr>
              <a:t>Require annual pubic progress reports for the Master Plan.</a:t>
            </a:r>
          </a:p>
          <a:p>
            <a:pPr marL="342900" marR="0" lvl="0" indent="-342900">
              <a:lnSpc>
                <a:spcPct val="115000"/>
              </a:lnSpc>
              <a:spcBef>
                <a:spcPts val="0"/>
              </a:spcBef>
              <a:spcAft>
                <a:spcPts val="0"/>
              </a:spcAft>
              <a:buFont typeface="+mj-lt"/>
              <a:buAutoNum type="arabicPeriod"/>
            </a:pPr>
            <a:endParaRPr lang="en-US" sz="1700" b="1" dirty="0">
              <a:latin typeface="Arial" charset="0"/>
              <a:ea typeface="Arial" charset="0"/>
              <a:cs typeface="Arial" charset="0"/>
            </a:endParaRPr>
          </a:p>
          <a:p>
            <a:pPr marL="342900" marR="0" lvl="0" indent="-342900">
              <a:lnSpc>
                <a:spcPct val="115000"/>
              </a:lnSpc>
              <a:spcBef>
                <a:spcPts val="0"/>
              </a:spcBef>
              <a:spcAft>
                <a:spcPts val="0"/>
              </a:spcAft>
              <a:buFont typeface="+mj-lt"/>
              <a:buAutoNum type="arabicPeriod"/>
            </a:pPr>
            <a:r>
              <a:rPr lang="en-US" sz="1700" b="1" dirty="0">
                <a:latin typeface="Arial" charset="0"/>
                <a:ea typeface="Arial" charset="0"/>
                <a:cs typeface="Arial" charset="0"/>
              </a:rPr>
              <a:t>Improve the structure of the Master Plan by clarifying its strategic goals.</a:t>
            </a:r>
          </a:p>
          <a:p>
            <a:pPr marL="342900" marR="0" lvl="0" indent="-342900">
              <a:lnSpc>
                <a:spcPct val="115000"/>
              </a:lnSpc>
              <a:spcBef>
                <a:spcPts val="0"/>
              </a:spcBef>
              <a:spcAft>
                <a:spcPts val="0"/>
              </a:spcAft>
              <a:buFont typeface="+mj-lt"/>
              <a:buAutoNum type="arabicPeriod"/>
            </a:pPr>
            <a:endParaRPr lang="en-US" sz="1700" b="1" dirty="0">
              <a:latin typeface="Arial" charset="0"/>
              <a:ea typeface="Arial" charset="0"/>
              <a:cs typeface="Arial" charset="0"/>
            </a:endParaRPr>
          </a:p>
          <a:p>
            <a:pPr marL="342900" marR="0" lvl="0" indent="-342900">
              <a:lnSpc>
                <a:spcPct val="115000"/>
              </a:lnSpc>
              <a:spcBef>
                <a:spcPts val="0"/>
              </a:spcBef>
              <a:spcAft>
                <a:spcPts val="0"/>
              </a:spcAft>
              <a:buFont typeface="+mj-lt"/>
              <a:buAutoNum type="arabicPeriod"/>
            </a:pPr>
            <a:r>
              <a:rPr lang="en-US" sz="1700" b="1" dirty="0">
                <a:latin typeface="Arial" charset="0"/>
                <a:ea typeface="Arial" charset="0"/>
                <a:cs typeface="Arial" charset="0"/>
              </a:rPr>
              <a:t>Continue to strengthen and expand the Drug Information Network to improve monitoring and evaluation.</a:t>
            </a:r>
          </a:p>
          <a:p>
            <a:pPr marL="342900" marR="0" lvl="0" indent="-342900">
              <a:lnSpc>
                <a:spcPct val="115000"/>
              </a:lnSpc>
              <a:spcBef>
                <a:spcPts val="0"/>
              </a:spcBef>
              <a:spcAft>
                <a:spcPts val="0"/>
              </a:spcAft>
              <a:buFont typeface="+mj-lt"/>
              <a:buAutoNum type="arabicPeriod"/>
            </a:pPr>
            <a:endParaRPr lang="en-US" sz="1700" b="1" dirty="0">
              <a:latin typeface="Arial" charset="0"/>
              <a:ea typeface="Arial" charset="0"/>
              <a:cs typeface="Arial" charset="0"/>
            </a:endParaRPr>
          </a:p>
          <a:p>
            <a:pPr marL="342900" marR="0" lvl="0" indent="-342900">
              <a:lnSpc>
                <a:spcPct val="115000"/>
              </a:lnSpc>
              <a:spcBef>
                <a:spcPts val="0"/>
              </a:spcBef>
              <a:spcAft>
                <a:spcPts val="0"/>
              </a:spcAft>
              <a:buFont typeface="+mj-lt"/>
              <a:buAutoNum type="arabicPeriod"/>
            </a:pPr>
            <a:r>
              <a:rPr lang="en-US" sz="1700" b="1" dirty="0">
                <a:latin typeface="Arial" charset="0"/>
                <a:ea typeface="Arial" charset="0"/>
                <a:cs typeface="Arial" charset="0"/>
              </a:rPr>
              <a:t>Conduct ongoing research and evaluation of Bermuda’s cannabis reform.</a:t>
            </a:r>
            <a:endParaRPr lang="en-US" sz="1700" dirty="0">
              <a:latin typeface="Arial" charset="0"/>
              <a:ea typeface="Arial" charset="0"/>
              <a:cs typeface="Arial" charset="0"/>
            </a:endParaRPr>
          </a:p>
        </p:txBody>
      </p:sp>
    </p:spTree>
    <p:extLst>
      <p:ext uri="{BB962C8B-B14F-4D97-AF65-F5344CB8AC3E}">
        <p14:creationId xmlns:p14="http://schemas.microsoft.com/office/powerpoint/2010/main" val="36903178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91372"/>
            <a:ext cx="8229600" cy="1143000"/>
          </a:xfrm>
        </p:spPr>
        <p:txBody>
          <a:bodyPr>
            <a:normAutofit/>
          </a:bodyPr>
          <a:lstStyle/>
          <a:p>
            <a:r>
              <a:rPr lang="en-US" sz="2800" b="1" dirty="0">
                <a:solidFill>
                  <a:srgbClr val="FFFFFF"/>
                </a:solidFill>
                <a:latin typeface="Arial"/>
                <a:cs typeface="Arial"/>
              </a:rPr>
              <a:t>Our Six Major Recommendations (with detail)</a:t>
            </a:r>
            <a:endParaRPr lang="en-US" dirty="0"/>
          </a:p>
        </p:txBody>
      </p:sp>
      <p:sp>
        <p:nvSpPr>
          <p:cNvPr id="7" name="Content Placeholder 3"/>
          <p:cNvSpPr txBox="1">
            <a:spLocks/>
          </p:cNvSpPr>
          <p:nvPr/>
        </p:nvSpPr>
        <p:spPr>
          <a:xfrm>
            <a:off x="577850" y="1632852"/>
            <a:ext cx="8108950" cy="4463148"/>
          </a:xfrm>
          <a:prstGeom prst="rect">
            <a:avLst/>
          </a:prstGeom>
        </p:spPr>
        <p:txBody>
          <a:bodyPr vert="horz" lIns="0" tIns="0" rIns="0" bIns="0" rtlCol="0">
            <a:noAutofit/>
          </a:bodyPr>
          <a:lstStyle>
            <a:lvl1pPr marL="342900" indent="-342900" algn="l" defTabSz="457200" rtl="0" eaLnBrk="1" latinLnBrk="0" hangingPunct="1">
              <a:lnSpc>
                <a:spcPct val="100000"/>
              </a:lnSpc>
              <a:spcBef>
                <a:spcPct val="20000"/>
              </a:spcBef>
              <a:buClr>
                <a:schemeClr val="tx2"/>
              </a:buClr>
              <a:buSzPct val="90000"/>
              <a:buFont typeface="Wingdings" charset="2"/>
              <a:buChar char="§"/>
              <a:defRPr sz="2400" kern="1200">
                <a:solidFill>
                  <a:schemeClr val="tx1"/>
                </a:solidFill>
                <a:latin typeface="Arial"/>
                <a:ea typeface="+mn-ea"/>
                <a:cs typeface="Arial"/>
              </a:defRPr>
            </a:lvl1pPr>
            <a:lvl2pPr marL="742950" indent="-285750" algn="l" defTabSz="457200" rtl="0" eaLnBrk="1" latinLnBrk="0" hangingPunct="1">
              <a:lnSpc>
                <a:spcPct val="100000"/>
              </a:lnSpc>
              <a:spcBef>
                <a:spcPct val="20000"/>
              </a:spcBef>
              <a:buClr>
                <a:schemeClr val="tx2"/>
              </a:buClr>
              <a:buSzPct val="100000"/>
              <a:buFont typeface="Lucida Grande"/>
              <a:buChar char="–"/>
              <a:defRPr sz="2200" kern="1200">
                <a:solidFill>
                  <a:schemeClr val="tx1"/>
                </a:solidFill>
                <a:latin typeface="Arial"/>
                <a:ea typeface="+mn-ea"/>
                <a:cs typeface="Arial"/>
              </a:defRPr>
            </a:lvl2pPr>
            <a:lvl3pPr marL="1143000" indent="-228600" algn="l" defTabSz="457200" rtl="0" eaLnBrk="1" latinLnBrk="0" hangingPunct="1">
              <a:lnSpc>
                <a:spcPct val="100000"/>
              </a:lnSpc>
              <a:spcBef>
                <a:spcPct val="20000"/>
              </a:spcBef>
              <a:buClr>
                <a:schemeClr val="tx2"/>
              </a:buClr>
              <a:buSzPct val="100000"/>
              <a:buFont typeface="Lucida Grande"/>
              <a:buChar char="–"/>
              <a:defRPr sz="2000" kern="1200">
                <a:solidFill>
                  <a:schemeClr val="tx1"/>
                </a:solidFill>
                <a:latin typeface="Arial"/>
                <a:ea typeface="+mn-ea"/>
                <a:cs typeface="Arial"/>
              </a:defRPr>
            </a:lvl3pPr>
            <a:lvl4pPr marL="1600200" indent="-228600" algn="l" defTabSz="457200" rtl="0" eaLnBrk="1" latinLnBrk="0" hangingPunct="1">
              <a:lnSpc>
                <a:spcPct val="100000"/>
              </a:lnSpc>
              <a:spcBef>
                <a:spcPct val="20000"/>
              </a:spcBef>
              <a:buClr>
                <a:schemeClr val="tx2"/>
              </a:buClr>
              <a:buSzPct val="100000"/>
              <a:buFont typeface="Lucida Grande"/>
              <a:buChar char="–"/>
              <a:defRPr sz="1800" kern="1200">
                <a:solidFill>
                  <a:schemeClr val="tx1"/>
                </a:solidFill>
                <a:latin typeface="Arial"/>
                <a:ea typeface="+mn-ea"/>
                <a:cs typeface="Arial"/>
              </a:defRPr>
            </a:lvl4pPr>
            <a:lvl5pPr marL="2057400" indent="-228600" algn="l" defTabSz="457200" rtl="0" eaLnBrk="1" latinLnBrk="0" hangingPunct="1">
              <a:lnSpc>
                <a:spcPct val="100000"/>
              </a:lnSpc>
              <a:spcBef>
                <a:spcPct val="20000"/>
              </a:spcBef>
              <a:buClr>
                <a:schemeClr val="tx2"/>
              </a:buClr>
              <a:buSzPct val="100000"/>
              <a:buFont typeface="Lucida Grande"/>
              <a:buChar char="–"/>
              <a:defRPr sz="16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42900" marR="0" lvl="0" indent="-342900" algn="l" defTabSz="457200" rtl="0" eaLnBrk="1" fontAlgn="auto" latinLnBrk="0" hangingPunct="1">
              <a:lnSpc>
                <a:spcPct val="100000"/>
              </a:lnSpc>
              <a:spcBef>
                <a:spcPct val="20000"/>
              </a:spcBef>
              <a:spcAft>
                <a:spcPts val="0"/>
              </a:spcAft>
              <a:buClr>
                <a:srgbClr val="E4792F"/>
              </a:buClr>
              <a:buSzPct val="90000"/>
              <a:buFont typeface="Wingdings" charset="2"/>
              <a:buChar char="§"/>
              <a:tabLst/>
              <a:defRPr/>
            </a:pPr>
            <a:endParaRPr kumimoji="0" lang="en-US" sz="1800" b="0" i="0" u="none" strike="noStrike" kern="1200" cap="none" spc="0" normalizeH="0" baseline="0" noProof="0" dirty="0">
              <a:ln>
                <a:noFill/>
              </a:ln>
              <a:solidFill>
                <a:srgbClr val="5A5A59"/>
              </a:solidFill>
              <a:effectLst/>
              <a:uLnTx/>
              <a:uFillTx/>
              <a:latin typeface="Arial"/>
              <a:ea typeface=""/>
              <a:cs typeface="Arial"/>
            </a:endParaRPr>
          </a:p>
          <a:p>
            <a:pPr marL="342900" marR="0" lvl="0" indent="-342900" algn="l" defTabSz="457200" rtl="0" eaLnBrk="1" fontAlgn="auto" latinLnBrk="0" hangingPunct="1">
              <a:lnSpc>
                <a:spcPct val="100000"/>
              </a:lnSpc>
              <a:spcBef>
                <a:spcPct val="20000"/>
              </a:spcBef>
              <a:spcAft>
                <a:spcPts val="0"/>
              </a:spcAft>
              <a:buClr>
                <a:srgbClr val="E4792F"/>
              </a:buClr>
              <a:buSzPct val="90000"/>
              <a:buFont typeface="Wingdings" charset="2"/>
              <a:buChar char="§"/>
              <a:tabLst/>
              <a:defRPr/>
            </a:pPr>
            <a:endParaRPr kumimoji="0" lang="en-US" sz="2400" b="0" i="0" u="none" strike="noStrike" kern="1200" cap="none" spc="0" normalizeH="0" baseline="0" noProof="0" dirty="0">
              <a:ln>
                <a:noFill/>
              </a:ln>
              <a:solidFill>
                <a:srgbClr val="5A5A59"/>
              </a:solidFill>
              <a:effectLst/>
              <a:uLnTx/>
              <a:uFillTx/>
              <a:latin typeface="Arial"/>
              <a:ea typeface=""/>
              <a:cs typeface="Arial"/>
            </a:endParaRPr>
          </a:p>
        </p:txBody>
      </p:sp>
      <p:sp>
        <p:nvSpPr>
          <p:cNvPr id="8" name="Slide Number Placeholder 3">
            <a:extLst>
              <a:ext uri="{FF2B5EF4-FFF2-40B4-BE49-F238E27FC236}">
                <a16:creationId xmlns="" xmlns:a16="http://schemas.microsoft.com/office/drawing/2014/main" id="{639180E5-BA81-FC47-8297-B88E16D861E2}"/>
              </a:ext>
            </a:extLst>
          </p:cNvPr>
          <p:cNvSpPr>
            <a:spLocks noGrp="1"/>
          </p:cNvSpPr>
          <p:nvPr>
            <p:ph type="sldNum" sz="quarter" idx="12"/>
          </p:nvPr>
        </p:nvSpPr>
        <p:spPr>
          <a:xfrm>
            <a:off x="8686800" y="6400800"/>
            <a:ext cx="457200" cy="228600"/>
          </a:xfrm>
        </p:spPr>
        <p:txBody>
          <a:bodyPr/>
          <a:lstStyle/>
          <a:p>
            <a:r>
              <a:rPr lang="en-US" dirty="0"/>
              <a:t>[</a:t>
            </a:r>
            <a:fld id="{76D38D03-E499-421F-8F30-CF88C5BC5D09}" type="slidenum">
              <a:rPr lang="en-US" smtClean="0"/>
              <a:pPr/>
              <a:t>16</a:t>
            </a:fld>
            <a:r>
              <a:rPr lang="en-US" dirty="0"/>
              <a:t>]</a:t>
            </a:r>
          </a:p>
        </p:txBody>
      </p:sp>
      <p:sp>
        <p:nvSpPr>
          <p:cNvPr id="4" name="Rectangle 3">
            <a:extLst>
              <a:ext uri="{FF2B5EF4-FFF2-40B4-BE49-F238E27FC236}">
                <a16:creationId xmlns="" xmlns:a16="http://schemas.microsoft.com/office/drawing/2014/main" id="{F19B3D7A-F980-C341-9923-96B954A7D088}"/>
              </a:ext>
            </a:extLst>
          </p:cNvPr>
          <p:cNvSpPr/>
          <p:nvPr/>
        </p:nvSpPr>
        <p:spPr>
          <a:xfrm>
            <a:off x="304800" y="1600200"/>
            <a:ext cx="8534400" cy="4751878"/>
          </a:xfrm>
          <a:prstGeom prst="rect">
            <a:avLst/>
          </a:prstGeom>
        </p:spPr>
        <p:txBody>
          <a:bodyPr wrap="square">
            <a:spAutoFit/>
          </a:bodyPr>
          <a:lstStyle/>
          <a:p>
            <a:pPr marL="342900" marR="0" lvl="0" indent="-342900">
              <a:lnSpc>
                <a:spcPct val="115000"/>
              </a:lnSpc>
              <a:spcBef>
                <a:spcPts val="1000"/>
              </a:spcBef>
              <a:spcAft>
                <a:spcPts val="0"/>
              </a:spcAft>
              <a:buFont typeface="+mj-lt"/>
              <a:buAutoNum type="arabicPeriod"/>
            </a:pPr>
            <a:r>
              <a:rPr lang="en-US" sz="1200" b="1" dirty="0">
                <a:latin typeface="Arial" charset="0"/>
                <a:ea typeface="Arial" charset="0"/>
                <a:cs typeface="Arial" charset="0"/>
              </a:rPr>
              <a:t>Establish a National Centralized Coordinating Body that reports to Cabinet regularly on the progress in implementing the Master Plan</a:t>
            </a:r>
            <a:r>
              <a:rPr lang="en-US" sz="1200" dirty="0">
                <a:latin typeface="Arial" charset="0"/>
                <a:ea typeface="Arial" charset="0"/>
                <a:cs typeface="Arial" charset="0"/>
              </a:rPr>
              <a:t>. </a:t>
            </a:r>
          </a:p>
          <a:p>
            <a:pPr marL="742950" marR="0" lvl="1" indent="-285750">
              <a:lnSpc>
                <a:spcPct val="115000"/>
              </a:lnSpc>
              <a:spcBef>
                <a:spcPts val="0"/>
              </a:spcBef>
              <a:spcAft>
                <a:spcPts val="0"/>
              </a:spcAft>
              <a:buFont typeface="+mj-lt"/>
              <a:buAutoNum type="alphaLcPeriod"/>
            </a:pPr>
            <a:r>
              <a:rPr lang="en-US" sz="1200" dirty="0">
                <a:latin typeface="Arial" charset="0"/>
                <a:ea typeface="Arial" charset="0"/>
                <a:cs typeface="Arial" charset="0"/>
              </a:rPr>
              <a:t>Elevate the DNDC to a higher executive level policy office, independent of any Ministry. </a:t>
            </a:r>
          </a:p>
          <a:p>
            <a:pPr marL="742950" marR="0" lvl="1" indent="-285750">
              <a:lnSpc>
                <a:spcPct val="115000"/>
              </a:lnSpc>
              <a:spcBef>
                <a:spcPts val="0"/>
              </a:spcBef>
              <a:spcAft>
                <a:spcPts val="0"/>
              </a:spcAft>
              <a:buFont typeface="+mj-lt"/>
              <a:buAutoNum type="alphaLcPeriod"/>
            </a:pPr>
            <a:r>
              <a:rPr lang="en-US" sz="1200" dirty="0">
                <a:latin typeface="Arial" charset="0"/>
                <a:ea typeface="Arial" charset="0"/>
                <a:cs typeface="Arial" charset="0"/>
              </a:rPr>
              <a:t>Require the DNDC to provide direct support to the National Centralized Coordinating Body.</a:t>
            </a:r>
          </a:p>
          <a:p>
            <a:pPr marL="342900" marR="0" lvl="0" indent="-342900">
              <a:lnSpc>
                <a:spcPct val="115000"/>
              </a:lnSpc>
              <a:spcBef>
                <a:spcPts val="0"/>
              </a:spcBef>
              <a:spcAft>
                <a:spcPts val="0"/>
              </a:spcAft>
              <a:buFont typeface="+mj-lt"/>
              <a:buAutoNum type="arabicPeriod"/>
            </a:pPr>
            <a:r>
              <a:rPr lang="en-US" sz="1200" b="1" dirty="0">
                <a:latin typeface="Arial" charset="0"/>
                <a:ea typeface="Arial" charset="0"/>
                <a:cs typeface="Arial" charset="0"/>
              </a:rPr>
              <a:t>Strengthen the DNDC’s ability to manage the implementation of the Master Plan.</a:t>
            </a:r>
          </a:p>
          <a:p>
            <a:pPr marL="742950" lvl="1" indent="-285750">
              <a:lnSpc>
                <a:spcPct val="115000"/>
              </a:lnSpc>
              <a:buFont typeface="+mj-lt"/>
              <a:buAutoNum type="alphaLcPeriod"/>
            </a:pPr>
            <a:r>
              <a:rPr lang="en-US" sz="1200" dirty="0">
                <a:latin typeface="Arial" charset="0"/>
                <a:ea typeface="Arial" charset="0"/>
                <a:cs typeface="Arial" charset="0"/>
              </a:rPr>
              <a:t>Designate an individual in each Ministry involved in drug control to report to the DNDC about budget, progress on action plans, and performance results.</a:t>
            </a:r>
          </a:p>
          <a:p>
            <a:pPr marL="742950" lvl="1" indent="-285750">
              <a:lnSpc>
                <a:spcPct val="115000"/>
              </a:lnSpc>
              <a:buFont typeface="+mj-lt"/>
              <a:buAutoNum type="alphaLcPeriod"/>
            </a:pPr>
            <a:r>
              <a:rPr lang="en-US" sz="1200" dirty="0">
                <a:latin typeface="Arial" charset="0"/>
                <a:ea typeface="Arial" charset="0"/>
                <a:cs typeface="Arial" charset="0"/>
              </a:rPr>
              <a:t>Expand external, private sector stakeholders to include the business community.</a:t>
            </a:r>
          </a:p>
          <a:p>
            <a:pPr marL="342900" marR="0" lvl="0" indent="-342900">
              <a:lnSpc>
                <a:spcPct val="115000"/>
              </a:lnSpc>
              <a:spcBef>
                <a:spcPts val="0"/>
              </a:spcBef>
              <a:spcAft>
                <a:spcPts val="0"/>
              </a:spcAft>
              <a:buFont typeface="+mj-lt"/>
              <a:buAutoNum type="arabicPeriod"/>
            </a:pPr>
            <a:r>
              <a:rPr lang="en-US" sz="1200" b="1" dirty="0">
                <a:latin typeface="Arial" charset="0"/>
                <a:ea typeface="Arial" charset="0"/>
                <a:cs typeface="Arial" charset="0"/>
              </a:rPr>
              <a:t>Require annual pubic progress reports for the Master Plan.</a:t>
            </a:r>
          </a:p>
          <a:p>
            <a:pPr marL="342900" marR="0" lvl="0" indent="-342900">
              <a:lnSpc>
                <a:spcPct val="115000"/>
              </a:lnSpc>
              <a:spcBef>
                <a:spcPts val="0"/>
              </a:spcBef>
              <a:spcAft>
                <a:spcPts val="0"/>
              </a:spcAft>
              <a:buFont typeface="+mj-lt"/>
              <a:buAutoNum type="arabicPeriod"/>
            </a:pPr>
            <a:r>
              <a:rPr lang="en-US" sz="1200" b="1" dirty="0">
                <a:latin typeface="Arial" charset="0"/>
                <a:ea typeface="Arial" charset="0"/>
                <a:cs typeface="Arial" charset="0"/>
              </a:rPr>
              <a:t>Improve the structure of the Master Plan by clarifying its strategic goals.</a:t>
            </a:r>
          </a:p>
          <a:p>
            <a:pPr marL="342900" marR="0" lvl="0" indent="-342900">
              <a:lnSpc>
                <a:spcPct val="115000"/>
              </a:lnSpc>
              <a:spcBef>
                <a:spcPts val="0"/>
              </a:spcBef>
              <a:spcAft>
                <a:spcPts val="0"/>
              </a:spcAft>
              <a:buFont typeface="+mj-lt"/>
              <a:buAutoNum type="arabicPeriod"/>
            </a:pPr>
            <a:r>
              <a:rPr lang="en-US" sz="1200" b="1" dirty="0">
                <a:latin typeface="Arial" charset="0"/>
                <a:ea typeface="Arial" charset="0"/>
                <a:cs typeface="Arial" charset="0"/>
              </a:rPr>
              <a:t>Continue to strengthen and expand the Drug Information Network to improve monitoring and evaluation.</a:t>
            </a:r>
          </a:p>
          <a:p>
            <a:pPr marL="742950" marR="0" lvl="1" indent="-285750">
              <a:lnSpc>
                <a:spcPct val="115000"/>
              </a:lnSpc>
              <a:spcBef>
                <a:spcPts val="0"/>
              </a:spcBef>
              <a:spcAft>
                <a:spcPts val="0"/>
              </a:spcAft>
              <a:buFont typeface="+mj-lt"/>
              <a:buAutoNum type="alphaLcPeriod"/>
            </a:pPr>
            <a:r>
              <a:rPr lang="en-US" sz="1200" dirty="0">
                <a:latin typeface="Arial" charset="0"/>
                <a:ea typeface="Arial" charset="0"/>
                <a:cs typeface="Arial" charset="0"/>
              </a:rPr>
              <a:t>Strengthen oversight of program and budgets of the supply reduction agencies.</a:t>
            </a:r>
          </a:p>
          <a:p>
            <a:pPr marL="742950" marR="0" lvl="1" indent="-285750">
              <a:lnSpc>
                <a:spcPct val="115000"/>
              </a:lnSpc>
              <a:spcBef>
                <a:spcPts val="0"/>
              </a:spcBef>
              <a:spcAft>
                <a:spcPts val="0"/>
              </a:spcAft>
              <a:buFont typeface="+mj-lt"/>
              <a:buAutoNum type="alphaLcPeriod"/>
            </a:pPr>
            <a:r>
              <a:rPr lang="en-US" sz="1200" dirty="0">
                <a:latin typeface="Arial" charset="0"/>
                <a:ea typeface="Arial" charset="0"/>
                <a:cs typeface="Arial" charset="0"/>
              </a:rPr>
              <a:t>Include information showing progress in funding drug control activities against desired levels in the government’s annual budget.</a:t>
            </a:r>
          </a:p>
          <a:p>
            <a:pPr marL="342900" marR="0" lvl="0" indent="-342900">
              <a:lnSpc>
                <a:spcPct val="115000"/>
              </a:lnSpc>
              <a:spcBef>
                <a:spcPts val="0"/>
              </a:spcBef>
              <a:spcAft>
                <a:spcPts val="0"/>
              </a:spcAft>
              <a:buFont typeface="+mj-lt"/>
              <a:buAutoNum type="arabicPeriod"/>
            </a:pPr>
            <a:r>
              <a:rPr lang="en-US" sz="1200" b="1" dirty="0">
                <a:latin typeface="Arial" charset="0"/>
                <a:ea typeface="Arial" charset="0"/>
                <a:cs typeface="Arial" charset="0"/>
              </a:rPr>
              <a:t>Conduct ongoing research and evaluation of Bermuda’s cannabis reform </a:t>
            </a:r>
            <a:r>
              <a:rPr lang="en-US" sz="1200" dirty="0">
                <a:latin typeface="Arial" charset="0"/>
                <a:ea typeface="Arial" charset="0"/>
                <a:cs typeface="Arial" charset="0"/>
              </a:rPr>
              <a:t>to include:</a:t>
            </a:r>
          </a:p>
          <a:p>
            <a:pPr marL="742950" lvl="1" indent="-285750">
              <a:lnSpc>
                <a:spcPct val="115000"/>
              </a:lnSpc>
              <a:buFont typeface="+mj-lt"/>
              <a:buAutoNum type="alphaLcPeriod"/>
            </a:pPr>
            <a:r>
              <a:rPr lang="en-US" sz="1200" dirty="0">
                <a:latin typeface="Arial" charset="0"/>
                <a:ea typeface="Arial" charset="0"/>
                <a:cs typeface="Arial" charset="0"/>
              </a:rPr>
              <a:t>Lessons learned from public health approaches implemented under cannabis reform, occurring in areas outside of Bermuda, to include effective prevention strategies and messaging.</a:t>
            </a:r>
          </a:p>
          <a:p>
            <a:pPr marL="742950" lvl="1" indent="-285750">
              <a:lnSpc>
                <a:spcPct val="115000"/>
              </a:lnSpc>
              <a:buFont typeface="+mj-lt"/>
              <a:buAutoNum type="alphaLcPeriod"/>
            </a:pPr>
            <a:r>
              <a:rPr lang="en-US" sz="1200" dirty="0">
                <a:latin typeface="Arial" charset="0"/>
                <a:ea typeface="Arial" charset="0"/>
                <a:cs typeface="Arial" charset="0"/>
              </a:rPr>
              <a:t>Special studies to better understand the epidemiology and trends in cannabis use, frequent use, and cannabis use disorder and its criteria (also called abuse, dependence, or addiction). </a:t>
            </a:r>
          </a:p>
          <a:p>
            <a:pPr marL="742950" lvl="1" indent="-285750">
              <a:lnSpc>
                <a:spcPct val="115000"/>
              </a:lnSpc>
              <a:buFont typeface="+mj-lt"/>
              <a:buAutoNum type="alphaLcPeriod"/>
            </a:pPr>
            <a:r>
              <a:rPr lang="en-US" sz="1200" dirty="0">
                <a:latin typeface="Arial" charset="0"/>
                <a:ea typeface="Arial" charset="0"/>
                <a:cs typeface="Arial" charset="0"/>
              </a:rPr>
              <a:t>Annual analyses of changes in incidence and prevalence of cannabis use and consequences such as impaired driving, psychological or medical consequences, and drug treatment needs.</a:t>
            </a:r>
          </a:p>
          <a:p>
            <a:pPr marL="742950" lvl="1" indent="-285750">
              <a:lnSpc>
                <a:spcPct val="115000"/>
              </a:lnSpc>
              <a:buFont typeface="+mj-lt"/>
              <a:buAutoNum type="alphaLcPeriod"/>
            </a:pPr>
            <a:r>
              <a:rPr lang="en-US" sz="1200" dirty="0">
                <a:latin typeface="Arial" charset="0"/>
                <a:ea typeface="Arial" charset="0"/>
                <a:cs typeface="Arial" charset="0"/>
              </a:rPr>
              <a:t>Effect of cannabis reform on tourism (e.g., drug tourism).</a:t>
            </a:r>
          </a:p>
        </p:txBody>
      </p:sp>
    </p:spTree>
    <p:extLst>
      <p:ext uri="{BB962C8B-B14F-4D97-AF65-F5344CB8AC3E}">
        <p14:creationId xmlns:p14="http://schemas.microsoft.com/office/powerpoint/2010/main" val="192042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solidFill>
                  <a:srgbClr val="FFFFFF"/>
                </a:solidFill>
                <a:latin typeface="Arial"/>
                <a:cs typeface="Arial"/>
              </a:rPr>
              <a:t>Conclusions</a:t>
            </a:r>
            <a:endParaRPr lang="en-US" dirty="0"/>
          </a:p>
        </p:txBody>
      </p:sp>
      <p:sp>
        <p:nvSpPr>
          <p:cNvPr id="7" name="Content Placeholder 3"/>
          <p:cNvSpPr txBox="1">
            <a:spLocks/>
          </p:cNvSpPr>
          <p:nvPr/>
        </p:nvSpPr>
        <p:spPr>
          <a:xfrm>
            <a:off x="577850" y="1632852"/>
            <a:ext cx="8108950" cy="4463148"/>
          </a:xfrm>
          <a:prstGeom prst="rect">
            <a:avLst/>
          </a:prstGeom>
        </p:spPr>
        <p:txBody>
          <a:bodyPr vert="horz" lIns="0" tIns="0" rIns="0" bIns="0" rtlCol="0">
            <a:noAutofit/>
          </a:bodyPr>
          <a:lstStyle>
            <a:lvl1pPr marL="342900" indent="-342900" algn="l" defTabSz="457200" rtl="0" eaLnBrk="1" latinLnBrk="0" hangingPunct="1">
              <a:lnSpc>
                <a:spcPct val="100000"/>
              </a:lnSpc>
              <a:spcBef>
                <a:spcPct val="20000"/>
              </a:spcBef>
              <a:buClr>
                <a:schemeClr val="tx2"/>
              </a:buClr>
              <a:buSzPct val="90000"/>
              <a:buFont typeface="Wingdings" charset="2"/>
              <a:buChar char="§"/>
              <a:defRPr sz="2400" kern="1200">
                <a:solidFill>
                  <a:schemeClr val="tx1"/>
                </a:solidFill>
                <a:latin typeface="Arial"/>
                <a:ea typeface="+mn-ea"/>
                <a:cs typeface="Arial"/>
              </a:defRPr>
            </a:lvl1pPr>
            <a:lvl2pPr marL="742950" indent="-285750" algn="l" defTabSz="457200" rtl="0" eaLnBrk="1" latinLnBrk="0" hangingPunct="1">
              <a:lnSpc>
                <a:spcPct val="100000"/>
              </a:lnSpc>
              <a:spcBef>
                <a:spcPct val="20000"/>
              </a:spcBef>
              <a:buClr>
                <a:schemeClr val="tx2"/>
              </a:buClr>
              <a:buSzPct val="100000"/>
              <a:buFont typeface="Lucida Grande"/>
              <a:buChar char="–"/>
              <a:defRPr sz="2200" kern="1200">
                <a:solidFill>
                  <a:schemeClr val="tx1"/>
                </a:solidFill>
                <a:latin typeface="Arial"/>
                <a:ea typeface="+mn-ea"/>
                <a:cs typeface="Arial"/>
              </a:defRPr>
            </a:lvl2pPr>
            <a:lvl3pPr marL="1143000" indent="-228600" algn="l" defTabSz="457200" rtl="0" eaLnBrk="1" latinLnBrk="0" hangingPunct="1">
              <a:lnSpc>
                <a:spcPct val="100000"/>
              </a:lnSpc>
              <a:spcBef>
                <a:spcPct val="20000"/>
              </a:spcBef>
              <a:buClr>
                <a:schemeClr val="tx2"/>
              </a:buClr>
              <a:buSzPct val="100000"/>
              <a:buFont typeface="Lucida Grande"/>
              <a:buChar char="–"/>
              <a:defRPr sz="2000" kern="1200">
                <a:solidFill>
                  <a:schemeClr val="tx1"/>
                </a:solidFill>
                <a:latin typeface="Arial"/>
                <a:ea typeface="+mn-ea"/>
                <a:cs typeface="Arial"/>
              </a:defRPr>
            </a:lvl3pPr>
            <a:lvl4pPr marL="1600200" indent="-228600" algn="l" defTabSz="457200" rtl="0" eaLnBrk="1" latinLnBrk="0" hangingPunct="1">
              <a:lnSpc>
                <a:spcPct val="100000"/>
              </a:lnSpc>
              <a:spcBef>
                <a:spcPct val="20000"/>
              </a:spcBef>
              <a:buClr>
                <a:schemeClr val="tx2"/>
              </a:buClr>
              <a:buSzPct val="100000"/>
              <a:buFont typeface="Lucida Grande"/>
              <a:buChar char="–"/>
              <a:defRPr sz="1800" kern="1200">
                <a:solidFill>
                  <a:schemeClr val="tx1"/>
                </a:solidFill>
                <a:latin typeface="Arial"/>
                <a:ea typeface="+mn-ea"/>
                <a:cs typeface="Arial"/>
              </a:defRPr>
            </a:lvl4pPr>
            <a:lvl5pPr marL="2057400" indent="-228600" algn="l" defTabSz="457200" rtl="0" eaLnBrk="1" latinLnBrk="0" hangingPunct="1">
              <a:lnSpc>
                <a:spcPct val="100000"/>
              </a:lnSpc>
              <a:spcBef>
                <a:spcPct val="20000"/>
              </a:spcBef>
              <a:buClr>
                <a:schemeClr val="tx2"/>
              </a:buClr>
              <a:buSzPct val="100000"/>
              <a:buFont typeface="Lucida Grande"/>
              <a:buChar char="–"/>
              <a:defRPr sz="16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42900" marR="0" lvl="0" indent="-342900" algn="l" defTabSz="457200" rtl="0" eaLnBrk="1" fontAlgn="auto" latinLnBrk="0" hangingPunct="1">
              <a:lnSpc>
                <a:spcPct val="100000"/>
              </a:lnSpc>
              <a:spcBef>
                <a:spcPct val="20000"/>
              </a:spcBef>
              <a:spcAft>
                <a:spcPts val="0"/>
              </a:spcAft>
              <a:buClr>
                <a:srgbClr val="E4792F"/>
              </a:buClr>
              <a:buSzPct val="90000"/>
              <a:buFont typeface="Wingdings" charset="2"/>
              <a:buChar char="§"/>
              <a:tabLst/>
              <a:defRPr/>
            </a:pPr>
            <a:endParaRPr kumimoji="0" lang="en-US" sz="1800" b="0" i="0" u="none" strike="noStrike" kern="1200" cap="none" spc="0" normalizeH="0" baseline="0" noProof="0" dirty="0">
              <a:ln>
                <a:noFill/>
              </a:ln>
              <a:solidFill>
                <a:srgbClr val="5A5A59"/>
              </a:solidFill>
              <a:effectLst/>
              <a:uLnTx/>
              <a:uFillTx/>
              <a:latin typeface="Arial"/>
              <a:ea typeface=""/>
              <a:cs typeface="Arial"/>
            </a:endParaRPr>
          </a:p>
          <a:p>
            <a:pPr marL="342900" marR="0" lvl="0" indent="-342900" algn="l" defTabSz="457200" rtl="0" eaLnBrk="1" fontAlgn="auto" latinLnBrk="0" hangingPunct="1">
              <a:lnSpc>
                <a:spcPct val="100000"/>
              </a:lnSpc>
              <a:spcBef>
                <a:spcPct val="20000"/>
              </a:spcBef>
              <a:spcAft>
                <a:spcPts val="0"/>
              </a:spcAft>
              <a:buClr>
                <a:srgbClr val="E4792F"/>
              </a:buClr>
              <a:buSzPct val="90000"/>
              <a:buFont typeface="Wingdings" charset="2"/>
              <a:buChar char="§"/>
              <a:tabLst/>
              <a:defRPr/>
            </a:pPr>
            <a:endParaRPr kumimoji="0" lang="en-US" sz="2400" b="0" i="0" u="none" strike="noStrike" kern="1200" cap="none" spc="0" normalizeH="0" baseline="0" noProof="0" dirty="0">
              <a:ln>
                <a:noFill/>
              </a:ln>
              <a:solidFill>
                <a:srgbClr val="5A5A59"/>
              </a:solidFill>
              <a:effectLst/>
              <a:uLnTx/>
              <a:uFillTx/>
              <a:latin typeface="Arial"/>
              <a:ea typeface=""/>
              <a:cs typeface="Arial"/>
            </a:endParaRPr>
          </a:p>
        </p:txBody>
      </p:sp>
      <p:sp>
        <p:nvSpPr>
          <p:cNvPr id="8" name="Slide Number Placeholder 3">
            <a:extLst>
              <a:ext uri="{FF2B5EF4-FFF2-40B4-BE49-F238E27FC236}">
                <a16:creationId xmlns="" xmlns:a16="http://schemas.microsoft.com/office/drawing/2014/main" id="{639180E5-BA81-FC47-8297-B88E16D861E2}"/>
              </a:ext>
            </a:extLst>
          </p:cNvPr>
          <p:cNvSpPr>
            <a:spLocks noGrp="1"/>
          </p:cNvSpPr>
          <p:nvPr>
            <p:ph type="sldNum" sz="quarter" idx="12"/>
          </p:nvPr>
        </p:nvSpPr>
        <p:spPr>
          <a:xfrm>
            <a:off x="8686800" y="6400800"/>
            <a:ext cx="457200" cy="228600"/>
          </a:xfrm>
        </p:spPr>
        <p:txBody>
          <a:bodyPr/>
          <a:lstStyle/>
          <a:p>
            <a:r>
              <a:rPr lang="en-US" dirty="0"/>
              <a:t>[</a:t>
            </a:r>
            <a:fld id="{76D38D03-E499-421F-8F30-CF88C5BC5D09}" type="slidenum">
              <a:rPr lang="en-US" smtClean="0"/>
              <a:pPr/>
              <a:t>17</a:t>
            </a:fld>
            <a:r>
              <a:rPr lang="en-US" dirty="0"/>
              <a:t>]</a:t>
            </a:r>
          </a:p>
        </p:txBody>
      </p:sp>
      <p:sp>
        <p:nvSpPr>
          <p:cNvPr id="3" name="Rectangle 2">
            <a:extLst>
              <a:ext uri="{FF2B5EF4-FFF2-40B4-BE49-F238E27FC236}">
                <a16:creationId xmlns="" xmlns:a16="http://schemas.microsoft.com/office/drawing/2014/main" id="{E83975CC-545A-4F40-9E89-94E39DF877E0}"/>
              </a:ext>
            </a:extLst>
          </p:cNvPr>
          <p:cNvSpPr/>
          <p:nvPr/>
        </p:nvSpPr>
        <p:spPr>
          <a:xfrm>
            <a:off x="304800" y="1760172"/>
            <a:ext cx="8458200" cy="4259628"/>
          </a:xfrm>
          <a:prstGeom prst="rect">
            <a:avLst/>
          </a:prstGeom>
        </p:spPr>
        <p:txBody>
          <a:bodyPr wrap="square">
            <a:spAutoFit/>
          </a:bodyPr>
          <a:lstStyle/>
          <a:p>
            <a:pPr>
              <a:lnSpc>
                <a:spcPct val="115000"/>
              </a:lnSpc>
              <a:spcBef>
                <a:spcPts val="1000"/>
              </a:spcBef>
              <a:spcAft>
                <a:spcPts val="1000"/>
              </a:spcAft>
            </a:pPr>
            <a:r>
              <a:rPr lang="en-US" sz="1600" dirty="0">
                <a:latin typeface="Arial" charset="0"/>
                <a:ea typeface="Arial" charset="0"/>
                <a:cs typeface="Arial" charset="0"/>
              </a:rPr>
              <a:t>Our evaluation of the National Drug Control Master Plan and Action Plan 2013—2017 (the Master Plan) finds that Bermuda did make progress in improving its drug situation. </a:t>
            </a:r>
          </a:p>
          <a:p>
            <a:pPr>
              <a:lnSpc>
                <a:spcPct val="115000"/>
              </a:lnSpc>
              <a:spcBef>
                <a:spcPts val="1000"/>
              </a:spcBef>
              <a:spcAft>
                <a:spcPts val="1000"/>
              </a:spcAft>
            </a:pPr>
            <a:r>
              <a:rPr lang="en-US" sz="1600" dirty="0">
                <a:latin typeface="Arial" charset="0"/>
                <a:ea typeface="Arial" charset="0"/>
                <a:cs typeface="Arial" charset="0"/>
              </a:rPr>
              <a:t>There were improvements in supply and demand outcomes, with the exception being  youth drug use, particularly related to marijuana use. This area should be addressed in the next Master Plan, particularly in light of recent cannabis reform in Bermuda. </a:t>
            </a:r>
          </a:p>
          <a:p>
            <a:pPr>
              <a:lnSpc>
                <a:spcPct val="115000"/>
              </a:lnSpc>
              <a:spcBef>
                <a:spcPts val="1000"/>
              </a:spcBef>
              <a:spcAft>
                <a:spcPts val="1000"/>
              </a:spcAft>
            </a:pPr>
            <a:r>
              <a:rPr lang="en-US" sz="1600" dirty="0">
                <a:latin typeface="Arial" charset="0"/>
                <a:ea typeface="Arial" charset="0"/>
                <a:cs typeface="Arial" charset="0"/>
              </a:rPr>
              <a:t>Our six recommendations are intended to address structural matters related to how drug policy is managed (recommendations I, II, and III), provide greater clarity in the Master Plan’s goals (recommendation IV), and to continue to expand knowledge of best practices from research/ data collection (recommendation V). </a:t>
            </a:r>
          </a:p>
          <a:p>
            <a:pPr>
              <a:lnSpc>
                <a:spcPct val="115000"/>
              </a:lnSpc>
              <a:spcBef>
                <a:spcPts val="1000"/>
              </a:spcBef>
              <a:spcAft>
                <a:spcPts val="1000"/>
              </a:spcAft>
            </a:pPr>
            <a:r>
              <a:rPr lang="en-US" sz="1600" dirty="0">
                <a:latin typeface="Arial" charset="0"/>
                <a:ea typeface="Arial" charset="0"/>
                <a:cs typeface="Arial" charset="0"/>
              </a:rPr>
              <a:t>We also recommend a new research focus on assessing the effect of cannabis reform in the wake of evidence what may be the start of a growing trend in drug use among Bermuda’s youth (recommendation VI).</a:t>
            </a:r>
          </a:p>
        </p:txBody>
      </p:sp>
    </p:spTree>
    <p:extLst>
      <p:ext uri="{BB962C8B-B14F-4D97-AF65-F5344CB8AC3E}">
        <p14:creationId xmlns:p14="http://schemas.microsoft.com/office/powerpoint/2010/main" val="3518432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solidFill>
                  <a:srgbClr val="FFFFFF"/>
                </a:solidFill>
                <a:latin typeface="Arial"/>
                <a:cs typeface="Arial"/>
              </a:rPr>
              <a:t>Our Approach</a:t>
            </a:r>
            <a:endParaRPr lang="en-US" dirty="0"/>
          </a:p>
        </p:txBody>
      </p:sp>
      <p:sp>
        <p:nvSpPr>
          <p:cNvPr id="7" name="Content Placeholder 3"/>
          <p:cNvSpPr txBox="1">
            <a:spLocks/>
          </p:cNvSpPr>
          <p:nvPr/>
        </p:nvSpPr>
        <p:spPr>
          <a:xfrm>
            <a:off x="577850" y="1632852"/>
            <a:ext cx="8108950" cy="4463148"/>
          </a:xfrm>
          <a:prstGeom prst="rect">
            <a:avLst/>
          </a:prstGeom>
        </p:spPr>
        <p:txBody>
          <a:bodyPr vert="horz" lIns="0" tIns="0" rIns="0" bIns="0" rtlCol="0">
            <a:noAutofit/>
          </a:bodyPr>
          <a:lstStyle>
            <a:lvl1pPr marL="342900" indent="-342900" algn="l" defTabSz="457200" rtl="0" eaLnBrk="1" latinLnBrk="0" hangingPunct="1">
              <a:lnSpc>
                <a:spcPct val="100000"/>
              </a:lnSpc>
              <a:spcBef>
                <a:spcPct val="20000"/>
              </a:spcBef>
              <a:buClr>
                <a:schemeClr val="tx2"/>
              </a:buClr>
              <a:buSzPct val="90000"/>
              <a:buFont typeface="Wingdings" charset="2"/>
              <a:buChar char="§"/>
              <a:defRPr sz="2400" kern="1200">
                <a:solidFill>
                  <a:schemeClr val="tx1"/>
                </a:solidFill>
                <a:latin typeface="Arial"/>
                <a:ea typeface="+mn-ea"/>
                <a:cs typeface="Arial"/>
              </a:defRPr>
            </a:lvl1pPr>
            <a:lvl2pPr marL="742950" indent="-285750" algn="l" defTabSz="457200" rtl="0" eaLnBrk="1" latinLnBrk="0" hangingPunct="1">
              <a:lnSpc>
                <a:spcPct val="100000"/>
              </a:lnSpc>
              <a:spcBef>
                <a:spcPct val="20000"/>
              </a:spcBef>
              <a:buClr>
                <a:schemeClr val="tx2"/>
              </a:buClr>
              <a:buSzPct val="100000"/>
              <a:buFont typeface="Lucida Grande"/>
              <a:buChar char="–"/>
              <a:defRPr sz="2200" kern="1200">
                <a:solidFill>
                  <a:schemeClr val="tx1"/>
                </a:solidFill>
                <a:latin typeface="Arial"/>
                <a:ea typeface="+mn-ea"/>
                <a:cs typeface="Arial"/>
              </a:defRPr>
            </a:lvl2pPr>
            <a:lvl3pPr marL="1143000" indent="-228600" algn="l" defTabSz="457200" rtl="0" eaLnBrk="1" latinLnBrk="0" hangingPunct="1">
              <a:lnSpc>
                <a:spcPct val="100000"/>
              </a:lnSpc>
              <a:spcBef>
                <a:spcPct val="20000"/>
              </a:spcBef>
              <a:buClr>
                <a:schemeClr val="tx2"/>
              </a:buClr>
              <a:buSzPct val="100000"/>
              <a:buFont typeface="Lucida Grande"/>
              <a:buChar char="–"/>
              <a:defRPr sz="2000" kern="1200">
                <a:solidFill>
                  <a:schemeClr val="tx1"/>
                </a:solidFill>
                <a:latin typeface="Arial"/>
                <a:ea typeface="+mn-ea"/>
                <a:cs typeface="Arial"/>
              </a:defRPr>
            </a:lvl3pPr>
            <a:lvl4pPr marL="1600200" indent="-228600" algn="l" defTabSz="457200" rtl="0" eaLnBrk="1" latinLnBrk="0" hangingPunct="1">
              <a:lnSpc>
                <a:spcPct val="100000"/>
              </a:lnSpc>
              <a:spcBef>
                <a:spcPct val="20000"/>
              </a:spcBef>
              <a:buClr>
                <a:schemeClr val="tx2"/>
              </a:buClr>
              <a:buSzPct val="100000"/>
              <a:buFont typeface="Lucida Grande"/>
              <a:buChar char="–"/>
              <a:defRPr sz="1800" kern="1200">
                <a:solidFill>
                  <a:schemeClr val="tx1"/>
                </a:solidFill>
                <a:latin typeface="Arial"/>
                <a:ea typeface="+mn-ea"/>
                <a:cs typeface="Arial"/>
              </a:defRPr>
            </a:lvl4pPr>
            <a:lvl5pPr marL="2057400" indent="-228600" algn="l" defTabSz="457200" rtl="0" eaLnBrk="1" latinLnBrk="0" hangingPunct="1">
              <a:lnSpc>
                <a:spcPct val="100000"/>
              </a:lnSpc>
              <a:spcBef>
                <a:spcPct val="20000"/>
              </a:spcBef>
              <a:buClr>
                <a:schemeClr val="tx2"/>
              </a:buClr>
              <a:buSzPct val="100000"/>
              <a:buFont typeface="Lucida Grande"/>
              <a:buChar char="–"/>
              <a:defRPr sz="16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42900" marR="0" lvl="0" indent="-342900" algn="l" defTabSz="457200" rtl="0" eaLnBrk="1" fontAlgn="auto" latinLnBrk="0" hangingPunct="1">
              <a:lnSpc>
                <a:spcPct val="100000"/>
              </a:lnSpc>
              <a:spcBef>
                <a:spcPct val="20000"/>
              </a:spcBef>
              <a:spcAft>
                <a:spcPts val="0"/>
              </a:spcAft>
              <a:buClr>
                <a:srgbClr val="E4792F"/>
              </a:buClr>
              <a:buSzPct val="90000"/>
              <a:buFont typeface="Wingdings" charset="2"/>
              <a:buChar char="§"/>
              <a:tabLst/>
              <a:defRPr/>
            </a:pPr>
            <a:endParaRPr kumimoji="0" lang="en-US" sz="1800" b="0" i="0" u="none" strike="noStrike" kern="1200" cap="none" spc="0" normalizeH="0" baseline="0" noProof="0" dirty="0">
              <a:ln>
                <a:noFill/>
              </a:ln>
              <a:solidFill>
                <a:srgbClr val="5A5A59"/>
              </a:solidFill>
              <a:effectLst/>
              <a:uLnTx/>
              <a:uFillTx/>
              <a:latin typeface="Arial"/>
              <a:ea typeface=""/>
              <a:cs typeface="Arial"/>
            </a:endParaRPr>
          </a:p>
          <a:p>
            <a:pPr marL="342900" marR="0" lvl="0" indent="-342900" algn="l" defTabSz="457200" rtl="0" eaLnBrk="1" fontAlgn="auto" latinLnBrk="0" hangingPunct="1">
              <a:lnSpc>
                <a:spcPct val="100000"/>
              </a:lnSpc>
              <a:spcBef>
                <a:spcPct val="20000"/>
              </a:spcBef>
              <a:spcAft>
                <a:spcPts val="0"/>
              </a:spcAft>
              <a:buClr>
                <a:srgbClr val="E4792F"/>
              </a:buClr>
              <a:buSzPct val="90000"/>
              <a:buFont typeface="Wingdings" charset="2"/>
              <a:buChar char="§"/>
              <a:tabLst/>
              <a:defRPr/>
            </a:pPr>
            <a:endParaRPr kumimoji="0" lang="en-US" sz="2400" b="0" i="0" u="none" strike="noStrike" kern="1200" cap="none" spc="0" normalizeH="0" baseline="0" noProof="0" dirty="0">
              <a:ln>
                <a:noFill/>
              </a:ln>
              <a:solidFill>
                <a:srgbClr val="5A5A59"/>
              </a:solidFill>
              <a:effectLst/>
              <a:uLnTx/>
              <a:uFillTx/>
              <a:latin typeface="Arial"/>
              <a:ea typeface=""/>
              <a:cs typeface="Arial"/>
            </a:endParaRPr>
          </a:p>
        </p:txBody>
      </p:sp>
      <p:sp>
        <p:nvSpPr>
          <p:cNvPr id="8" name="Slide Number Placeholder 3">
            <a:extLst>
              <a:ext uri="{FF2B5EF4-FFF2-40B4-BE49-F238E27FC236}">
                <a16:creationId xmlns="" xmlns:a16="http://schemas.microsoft.com/office/drawing/2014/main" id="{639180E5-BA81-FC47-8297-B88E16D861E2}"/>
              </a:ext>
            </a:extLst>
          </p:cNvPr>
          <p:cNvSpPr>
            <a:spLocks noGrp="1"/>
          </p:cNvSpPr>
          <p:nvPr>
            <p:ph type="sldNum" sz="quarter" idx="12"/>
          </p:nvPr>
        </p:nvSpPr>
        <p:spPr>
          <a:xfrm>
            <a:off x="8686800" y="6400800"/>
            <a:ext cx="457200" cy="228600"/>
          </a:xfrm>
        </p:spPr>
        <p:txBody>
          <a:bodyPr/>
          <a:lstStyle/>
          <a:p>
            <a:r>
              <a:rPr lang="en-US" dirty="0"/>
              <a:t>[</a:t>
            </a:r>
            <a:fld id="{76D38D03-E499-421F-8F30-CF88C5BC5D09}" type="slidenum">
              <a:rPr lang="en-US" smtClean="0"/>
              <a:pPr/>
              <a:t>2</a:t>
            </a:fld>
            <a:r>
              <a:rPr lang="en-US" dirty="0"/>
              <a:t>]</a:t>
            </a:r>
          </a:p>
        </p:txBody>
      </p:sp>
      <p:sp>
        <p:nvSpPr>
          <p:cNvPr id="3" name="TextBox 2">
            <a:extLst>
              <a:ext uri="{FF2B5EF4-FFF2-40B4-BE49-F238E27FC236}">
                <a16:creationId xmlns="" xmlns:a16="http://schemas.microsoft.com/office/drawing/2014/main" id="{8EB4386C-5728-1249-9D47-4D2EA11E0788}"/>
              </a:ext>
            </a:extLst>
          </p:cNvPr>
          <p:cNvSpPr txBox="1"/>
          <p:nvPr/>
        </p:nvSpPr>
        <p:spPr>
          <a:xfrm>
            <a:off x="577851" y="1905000"/>
            <a:ext cx="7956550" cy="4524315"/>
          </a:xfrm>
          <a:prstGeom prst="rect">
            <a:avLst/>
          </a:prstGeom>
          <a:noFill/>
        </p:spPr>
        <p:txBody>
          <a:bodyPr wrap="square" rtlCol="0">
            <a:spAutoFit/>
          </a:bodyPr>
          <a:lstStyle/>
          <a:p>
            <a:r>
              <a:rPr lang="en-US" dirty="0">
                <a:latin typeface="Arial" charset="0"/>
                <a:ea typeface="Arial" charset="0"/>
                <a:cs typeface="Arial" charset="0"/>
              </a:rPr>
              <a:t>Our methodology involved working along two dimensions:</a:t>
            </a:r>
          </a:p>
          <a:p>
            <a:endParaRPr lang="en-US" dirty="0">
              <a:latin typeface="Arial" charset="0"/>
              <a:ea typeface="Arial" charset="0"/>
              <a:cs typeface="Arial" charset="0"/>
            </a:endParaRPr>
          </a:p>
          <a:p>
            <a:pPr marL="342900" indent="-342900">
              <a:buFont typeface="+mj-lt"/>
              <a:buAutoNum type="arabicPeriod"/>
            </a:pPr>
            <a:r>
              <a:rPr lang="en-US" b="1" dirty="0">
                <a:latin typeface="Arial" charset="0"/>
                <a:ea typeface="Arial" charset="0"/>
                <a:cs typeface="Arial" charset="0"/>
              </a:rPr>
              <a:t>Structural Matters</a:t>
            </a:r>
            <a:r>
              <a:rPr lang="en-US" dirty="0">
                <a:latin typeface="Arial" charset="0"/>
                <a:ea typeface="Arial" charset="0"/>
                <a:cs typeface="Arial" charset="0"/>
              </a:rPr>
              <a:t>:  Looked at the strategic framework itself.  This includes the flow among  elements including Vision, Mission, Goals, Objectives, Action Plans, and Desired Outcomes. </a:t>
            </a:r>
          </a:p>
          <a:p>
            <a:pPr marL="800100" lvl="1" indent="-342900">
              <a:buFont typeface="Arial" panose="020B0604020202020204" pitchFamily="34" charset="0"/>
              <a:buChar char="•"/>
            </a:pPr>
            <a:r>
              <a:rPr lang="en-US" dirty="0">
                <a:latin typeface="Arial" charset="0"/>
                <a:ea typeface="Arial" charset="0"/>
                <a:cs typeface="Arial" charset="0"/>
              </a:rPr>
              <a:t>For example, was the Master Plan based on a comprehensive needs or situation assessment that involved input from stakeholders about problems needing to be addressed? </a:t>
            </a:r>
          </a:p>
          <a:p>
            <a:pPr marL="800100" lvl="1" indent="-342900">
              <a:buFont typeface="Arial" panose="020B0604020202020204" pitchFamily="34" charset="0"/>
              <a:buChar char="•"/>
            </a:pPr>
            <a:r>
              <a:rPr lang="en-US" dirty="0">
                <a:latin typeface="Arial" charset="0"/>
                <a:ea typeface="Arial" charset="0"/>
                <a:cs typeface="Arial" charset="0"/>
              </a:rPr>
              <a:t>Were action plans achieved? </a:t>
            </a:r>
          </a:p>
          <a:p>
            <a:pPr lvl="1"/>
            <a:endParaRPr lang="en-US" dirty="0">
              <a:latin typeface="Arial" charset="0"/>
              <a:ea typeface="Arial" charset="0"/>
              <a:cs typeface="Arial" charset="0"/>
            </a:endParaRPr>
          </a:p>
          <a:p>
            <a:pPr marL="342900" indent="-342900">
              <a:buFont typeface="+mj-lt"/>
              <a:buAutoNum type="arabicPeriod"/>
            </a:pPr>
            <a:r>
              <a:rPr lang="en-US" b="1" dirty="0">
                <a:latin typeface="Arial" charset="0"/>
                <a:ea typeface="Arial" charset="0"/>
                <a:cs typeface="Arial" charset="0"/>
              </a:rPr>
              <a:t>Performance Success:  </a:t>
            </a:r>
            <a:r>
              <a:rPr lang="en-US" dirty="0">
                <a:latin typeface="Arial" charset="0"/>
                <a:ea typeface="Arial" charset="0"/>
                <a:cs typeface="Arial" charset="0"/>
              </a:rPr>
              <a:t>In the end, the primary objective is to assess whether the Master Plan achieved intended results—in other words, were the desirable results for reducing drug use and its consequences achieved. </a:t>
            </a:r>
          </a:p>
          <a:p>
            <a:pPr marL="342900" indent="-342900">
              <a:buFont typeface="+mj-lt"/>
              <a:buAutoNum type="arabicPeriod"/>
            </a:pPr>
            <a:endParaRPr lang="en-US" dirty="0"/>
          </a:p>
          <a:p>
            <a:pPr marL="342900" indent="-342900">
              <a:buFont typeface="+mj-lt"/>
              <a:buAutoNum type="arabicPeriod"/>
            </a:pPr>
            <a:endParaRPr lang="en-US" dirty="0"/>
          </a:p>
        </p:txBody>
      </p:sp>
    </p:spTree>
    <p:extLst>
      <p:ext uri="{BB962C8B-B14F-4D97-AF65-F5344CB8AC3E}">
        <p14:creationId xmlns:p14="http://schemas.microsoft.com/office/powerpoint/2010/main" val="36624458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solidFill>
                  <a:srgbClr val="FFFFFF"/>
                </a:solidFill>
                <a:latin typeface="Arial"/>
                <a:cs typeface="Arial"/>
              </a:rPr>
              <a:t>Structure of the Strategy</a:t>
            </a:r>
            <a:endParaRPr lang="en-US" dirty="0"/>
          </a:p>
        </p:txBody>
      </p:sp>
      <p:sp>
        <p:nvSpPr>
          <p:cNvPr id="7" name="Content Placeholder 3"/>
          <p:cNvSpPr txBox="1">
            <a:spLocks/>
          </p:cNvSpPr>
          <p:nvPr/>
        </p:nvSpPr>
        <p:spPr>
          <a:xfrm>
            <a:off x="577850" y="1632852"/>
            <a:ext cx="8108950" cy="4463148"/>
          </a:xfrm>
          <a:prstGeom prst="rect">
            <a:avLst/>
          </a:prstGeom>
        </p:spPr>
        <p:txBody>
          <a:bodyPr vert="horz" lIns="0" tIns="0" rIns="0" bIns="0" rtlCol="0">
            <a:noAutofit/>
          </a:bodyPr>
          <a:lstStyle>
            <a:lvl1pPr marL="342900" indent="-342900" algn="l" defTabSz="457200" rtl="0" eaLnBrk="1" latinLnBrk="0" hangingPunct="1">
              <a:lnSpc>
                <a:spcPct val="100000"/>
              </a:lnSpc>
              <a:spcBef>
                <a:spcPct val="20000"/>
              </a:spcBef>
              <a:buClr>
                <a:schemeClr val="tx2"/>
              </a:buClr>
              <a:buSzPct val="90000"/>
              <a:buFont typeface="Wingdings" charset="2"/>
              <a:buChar char="§"/>
              <a:defRPr sz="2400" kern="1200">
                <a:solidFill>
                  <a:schemeClr val="tx1"/>
                </a:solidFill>
                <a:latin typeface="Arial"/>
                <a:ea typeface="+mn-ea"/>
                <a:cs typeface="Arial"/>
              </a:defRPr>
            </a:lvl1pPr>
            <a:lvl2pPr marL="742950" indent="-285750" algn="l" defTabSz="457200" rtl="0" eaLnBrk="1" latinLnBrk="0" hangingPunct="1">
              <a:lnSpc>
                <a:spcPct val="100000"/>
              </a:lnSpc>
              <a:spcBef>
                <a:spcPct val="20000"/>
              </a:spcBef>
              <a:buClr>
                <a:schemeClr val="tx2"/>
              </a:buClr>
              <a:buSzPct val="100000"/>
              <a:buFont typeface="Lucida Grande"/>
              <a:buChar char="–"/>
              <a:defRPr sz="2200" kern="1200">
                <a:solidFill>
                  <a:schemeClr val="tx1"/>
                </a:solidFill>
                <a:latin typeface="Arial"/>
                <a:ea typeface="+mn-ea"/>
                <a:cs typeface="Arial"/>
              </a:defRPr>
            </a:lvl2pPr>
            <a:lvl3pPr marL="1143000" indent="-228600" algn="l" defTabSz="457200" rtl="0" eaLnBrk="1" latinLnBrk="0" hangingPunct="1">
              <a:lnSpc>
                <a:spcPct val="100000"/>
              </a:lnSpc>
              <a:spcBef>
                <a:spcPct val="20000"/>
              </a:spcBef>
              <a:buClr>
                <a:schemeClr val="tx2"/>
              </a:buClr>
              <a:buSzPct val="100000"/>
              <a:buFont typeface="Lucida Grande"/>
              <a:buChar char="–"/>
              <a:defRPr sz="2000" kern="1200">
                <a:solidFill>
                  <a:schemeClr val="tx1"/>
                </a:solidFill>
                <a:latin typeface="Arial"/>
                <a:ea typeface="+mn-ea"/>
                <a:cs typeface="Arial"/>
              </a:defRPr>
            </a:lvl3pPr>
            <a:lvl4pPr marL="1600200" indent="-228600" algn="l" defTabSz="457200" rtl="0" eaLnBrk="1" latinLnBrk="0" hangingPunct="1">
              <a:lnSpc>
                <a:spcPct val="100000"/>
              </a:lnSpc>
              <a:spcBef>
                <a:spcPct val="20000"/>
              </a:spcBef>
              <a:buClr>
                <a:schemeClr val="tx2"/>
              </a:buClr>
              <a:buSzPct val="100000"/>
              <a:buFont typeface="Lucida Grande"/>
              <a:buChar char="–"/>
              <a:defRPr sz="1800" kern="1200">
                <a:solidFill>
                  <a:schemeClr val="tx1"/>
                </a:solidFill>
                <a:latin typeface="Arial"/>
                <a:ea typeface="+mn-ea"/>
                <a:cs typeface="Arial"/>
              </a:defRPr>
            </a:lvl4pPr>
            <a:lvl5pPr marL="2057400" indent="-228600" algn="l" defTabSz="457200" rtl="0" eaLnBrk="1" latinLnBrk="0" hangingPunct="1">
              <a:lnSpc>
                <a:spcPct val="100000"/>
              </a:lnSpc>
              <a:spcBef>
                <a:spcPct val="20000"/>
              </a:spcBef>
              <a:buClr>
                <a:schemeClr val="tx2"/>
              </a:buClr>
              <a:buSzPct val="100000"/>
              <a:buFont typeface="Lucida Grande"/>
              <a:buChar char="–"/>
              <a:defRPr sz="16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42900" marR="0" lvl="0" indent="-342900" algn="l" defTabSz="457200" rtl="0" eaLnBrk="1" fontAlgn="auto" latinLnBrk="0" hangingPunct="1">
              <a:lnSpc>
                <a:spcPct val="100000"/>
              </a:lnSpc>
              <a:spcBef>
                <a:spcPct val="20000"/>
              </a:spcBef>
              <a:spcAft>
                <a:spcPts val="0"/>
              </a:spcAft>
              <a:buClr>
                <a:srgbClr val="E4792F"/>
              </a:buClr>
              <a:buSzPct val="90000"/>
              <a:buFont typeface="Wingdings" charset="2"/>
              <a:buChar char="§"/>
              <a:tabLst/>
              <a:defRPr/>
            </a:pPr>
            <a:endParaRPr kumimoji="0" lang="en-US" sz="1800" b="0" i="0" u="none" strike="noStrike" kern="1200" cap="none" spc="0" normalizeH="0" baseline="0" noProof="0" dirty="0">
              <a:ln>
                <a:noFill/>
              </a:ln>
              <a:solidFill>
                <a:srgbClr val="5A5A59"/>
              </a:solidFill>
              <a:effectLst/>
              <a:uLnTx/>
              <a:uFillTx/>
              <a:latin typeface="Arial"/>
              <a:ea typeface=""/>
              <a:cs typeface="Arial"/>
            </a:endParaRPr>
          </a:p>
          <a:p>
            <a:pPr marL="342900" marR="0" lvl="0" indent="-342900" algn="l" defTabSz="457200" rtl="0" eaLnBrk="1" fontAlgn="auto" latinLnBrk="0" hangingPunct="1">
              <a:lnSpc>
                <a:spcPct val="100000"/>
              </a:lnSpc>
              <a:spcBef>
                <a:spcPct val="20000"/>
              </a:spcBef>
              <a:spcAft>
                <a:spcPts val="0"/>
              </a:spcAft>
              <a:buClr>
                <a:srgbClr val="E4792F"/>
              </a:buClr>
              <a:buSzPct val="90000"/>
              <a:buFont typeface="Wingdings" charset="2"/>
              <a:buChar char="§"/>
              <a:tabLst/>
              <a:defRPr/>
            </a:pPr>
            <a:endParaRPr kumimoji="0" lang="en-US" sz="2400" b="0" i="0" u="none" strike="noStrike" kern="1200" cap="none" spc="0" normalizeH="0" baseline="0" noProof="0" dirty="0">
              <a:ln>
                <a:noFill/>
              </a:ln>
              <a:solidFill>
                <a:srgbClr val="5A5A59"/>
              </a:solidFill>
              <a:effectLst/>
              <a:uLnTx/>
              <a:uFillTx/>
              <a:latin typeface="Arial"/>
              <a:ea typeface=""/>
              <a:cs typeface="Arial"/>
            </a:endParaRPr>
          </a:p>
        </p:txBody>
      </p:sp>
      <p:sp>
        <p:nvSpPr>
          <p:cNvPr id="8" name="Slide Number Placeholder 3">
            <a:extLst>
              <a:ext uri="{FF2B5EF4-FFF2-40B4-BE49-F238E27FC236}">
                <a16:creationId xmlns="" xmlns:a16="http://schemas.microsoft.com/office/drawing/2014/main" id="{639180E5-BA81-FC47-8297-B88E16D861E2}"/>
              </a:ext>
            </a:extLst>
          </p:cNvPr>
          <p:cNvSpPr>
            <a:spLocks noGrp="1"/>
          </p:cNvSpPr>
          <p:nvPr>
            <p:ph type="sldNum" sz="quarter" idx="12"/>
          </p:nvPr>
        </p:nvSpPr>
        <p:spPr>
          <a:xfrm>
            <a:off x="8686800" y="6400800"/>
            <a:ext cx="457200" cy="228600"/>
          </a:xfrm>
        </p:spPr>
        <p:txBody>
          <a:bodyPr/>
          <a:lstStyle/>
          <a:p>
            <a:r>
              <a:rPr lang="en-US" dirty="0"/>
              <a:t>[</a:t>
            </a:r>
            <a:fld id="{76D38D03-E499-421F-8F30-CF88C5BC5D09}" type="slidenum">
              <a:rPr lang="en-US" smtClean="0"/>
              <a:pPr/>
              <a:t>3</a:t>
            </a:fld>
            <a:r>
              <a:rPr lang="en-US" dirty="0"/>
              <a:t>]</a:t>
            </a:r>
          </a:p>
        </p:txBody>
      </p:sp>
      <p:sp>
        <p:nvSpPr>
          <p:cNvPr id="3" name="TextBox 2">
            <a:extLst>
              <a:ext uri="{FF2B5EF4-FFF2-40B4-BE49-F238E27FC236}">
                <a16:creationId xmlns="" xmlns:a16="http://schemas.microsoft.com/office/drawing/2014/main" id="{8EB4386C-5728-1249-9D47-4D2EA11E0788}"/>
              </a:ext>
            </a:extLst>
          </p:cNvPr>
          <p:cNvSpPr txBox="1"/>
          <p:nvPr/>
        </p:nvSpPr>
        <p:spPr>
          <a:xfrm>
            <a:off x="577851" y="2209800"/>
            <a:ext cx="4937124" cy="3970318"/>
          </a:xfrm>
          <a:prstGeom prst="rect">
            <a:avLst/>
          </a:prstGeom>
          <a:noFill/>
        </p:spPr>
        <p:txBody>
          <a:bodyPr wrap="square" rtlCol="0">
            <a:spAutoFit/>
          </a:bodyPr>
          <a:lstStyle/>
          <a:p>
            <a:r>
              <a:rPr lang="en-US" sz="1600" dirty="0">
                <a:latin typeface="Arial" charset="0"/>
                <a:ea typeface="Arial" charset="0"/>
                <a:cs typeface="Arial" charset="0"/>
              </a:rPr>
              <a:t>We find the Master Plan to Be Structurally Sound:</a:t>
            </a:r>
          </a:p>
          <a:p>
            <a:endParaRPr lang="en-US" sz="1600" dirty="0">
              <a:latin typeface="Arial" charset="0"/>
              <a:ea typeface="Arial" charset="0"/>
              <a:cs typeface="Arial" charset="0"/>
            </a:endParaRPr>
          </a:p>
          <a:p>
            <a:pPr marL="342900" indent="-342900">
              <a:buFont typeface="+mj-lt"/>
              <a:buAutoNum type="arabicPeriod"/>
            </a:pPr>
            <a:r>
              <a:rPr lang="en-US" sz="1600" dirty="0">
                <a:latin typeface="Arial" charset="0"/>
                <a:ea typeface="Arial" charset="0"/>
                <a:cs typeface="Arial" charset="0"/>
              </a:rPr>
              <a:t>Three goals supported by 18 objectives spanning demand reduction and supply reduction activities.</a:t>
            </a:r>
          </a:p>
          <a:p>
            <a:pPr marL="342900" indent="-342900">
              <a:buFont typeface="+mj-lt"/>
              <a:buAutoNum type="arabicPeriod"/>
            </a:pPr>
            <a:r>
              <a:rPr lang="en-US" sz="1600" dirty="0">
                <a:latin typeface="Arial" charset="0"/>
                <a:ea typeface="Arial" charset="0"/>
                <a:cs typeface="Arial" charset="0"/>
              </a:rPr>
              <a:t>Supported by 59 action plans.</a:t>
            </a:r>
          </a:p>
          <a:p>
            <a:pPr marL="342900" indent="-342900">
              <a:buFont typeface="+mj-lt"/>
              <a:buAutoNum type="arabicPeriod"/>
            </a:pPr>
            <a:r>
              <a:rPr lang="en-US" sz="1600" dirty="0">
                <a:latin typeface="Arial" charset="0"/>
                <a:ea typeface="Arial" charset="0"/>
                <a:cs typeface="Arial" charset="0"/>
              </a:rPr>
              <a:t>Action Plans are supported by a detailed projection of resource (budget) requirements to fund them.</a:t>
            </a:r>
          </a:p>
          <a:p>
            <a:pPr marL="342900" indent="-342900">
              <a:buFont typeface="+mj-lt"/>
              <a:buAutoNum type="arabicPeriod"/>
            </a:pPr>
            <a:r>
              <a:rPr lang="en-US" sz="1600" dirty="0">
                <a:latin typeface="Arial" charset="0"/>
                <a:ea typeface="Arial" charset="0"/>
                <a:cs typeface="Arial" charset="0"/>
              </a:rPr>
              <a:t>All of this is based on a thorough Needs Assessment that includes fairly comprehensive data on drug use, consequences, and enforcement.</a:t>
            </a:r>
          </a:p>
          <a:p>
            <a:pPr marL="342900" indent="-342900">
              <a:buFont typeface="+mj-lt"/>
              <a:buAutoNum type="arabicPeriod"/>
            </a:pPr>
            <a:endParaRPr lang="en-US" dirty="0"/>
          </a:p>
          <a:p>
            <a:pPr marL="342900" indent="-342900">
              <a:buFont typeface="+mj-lt"/>
              <a:buAutoNum type="arabicPeriod"/>
            </a:pPr>
            <a:endParaRPr lang="en-US" dirty="0"/>
          </a:p>
        </p:txBody>
      </p:sp>
      <p:grpSp>
        <p:nvGrpSpPr>
          <p:cNvPr id="5" name="Group 4">
            <a:extLst>
              <a:ext uri="{FF2B5EF4-FFF2-40B4-BE49-F238E27FC236}">
                <a16:creationId xmlns="" xmlns:a16="http://schemas.microsoft.com/office/drawing/2014/main" id="{0C079D42-2B15-294C-9AC1-0CD02BFA990E}"/>
              </a:ext>
            </a:extLst>
          </p:cNvPr>
          <p:cNvGrpSpPr/>
          <p:nvPr/>
        </p:nvGrpSpPr>
        <p:grpSpPr>
          <a:xfrm>
            <a:off x="5715001" y="2282688"/>
            <a:ext cx="2971800" cy="2743200"/>
            <a:chOff x="6048375" y="2133600"/>
            <a:chExt cx="2105025" cy="1797685"/>
          </a:xfrm>
        </p:grpSpPr>
        <p:sp>
          <p:nvSpPr>
            <p:cNvPr id="13" name="Text Box 13">
              <a:extLst>
                <a:ext uri="{FF2B5EF4-FFF2-40B4-BE49-F238E27FC236}">
                  <a16:creationId xmlns="" xmlns:a16="http://schemas.microsoft.com/office/drawing/2014/main" id="{E462E2D9-484A-DF4C-8948-CDB1F84B6A2B}"/>
                </a:ext>
              </a:extLst>
            </p:cNvPr>
            <p:cNvSpPr txBox="1"/>
            <p:nvPr/>
          </p:nvSpPr>
          <p:spPr>
            <a:xfrm>
              <a:off x="6048375" y="2133600"/>
              <a:ext cx="2105025" cy="1797685"/>
            </a:xfrm>
            <a:prstGeom prst="rect">
              <a:avLst/>
            </a:prstGeom>
            <a:solidFill>
              <a:schemeClr val="lt1"/>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lnSpc>
                  <a:spcPct val="115000"/>
                </a:lnSpc>
                <a:spcBef>
                  <a:spcPts val="1000"/>
                </a:spcBef>
                <a:spcAft>
                  <a:spcPts val="1000"/>
                </a:spcAft>
              </a:pPr>
              <a:r>
                <a:rPr lang="en-US" sz="1000" dirty="0">
                  <a:effectLst/>
                  <a:latin typeface="Calibri" panose="020F0502020204030204" pitchFamily="34" charset="0"/>
                  <a:ea typeface="Times New Roman" panose="02020603050405020304" pitchFamily="18" charset="0"/>
                  <a:cs typeface="Times New Roman" panose="02020603050405020304" pitchFamily="18" charset="0"/>
                </a:rPr>
                <a:t>Vision and Mission Statements</a:t>
              </a:r>
            </a:p>
          </p:txBody>
        </p:sp>
        <p:pic>
          <p:nvPicPr>
            <p:cNvPr id="12" name="Picture 11">
              <a:extLst>
                <a:ext uri="{FF2B5EF4-FFF2-40B4-BE49-F238E27FC236}">
                  <a16:creationId xmlns="" xmlns:a16="http://schemas.microsoft.com/office/drawing/2014/main" id="{5C0371FC-15E1-C14E-A0B1-BF6FC61D4A49}"/>
                </a:ext>
              </a:extLst>
            </p:cNvPr>
            <p:cNvPicPr/>
            <p:nvPr/>
          </p:nvPicPr>
          <p:blipFill>
            <a:blip r:embed="rId3">
              <a:extLst>
                <a:ext uri="{28A0092B-C50C-407E-A947-70E740481C1C}">
                  <a14:useLocalDpi xmlns:a14="http://schemas.microsoft.com/office/drawing/2010/main" val="0"/>
                </a:ext>
              </a:extLst>
            </a:blip>
            <a:stretch>
              <a:fillRect/>
            </a:stretch>
          </p:blipFill>
          <p:spPr>
            <a:xfrm>
              <a:off x="6142989" y="2442844"/>
              <a:ext cx="1915795" cy="1179195"/>
            </a:xfrm>
            <a:prstGeom prst="rect">
              <a:avLst/>
            </a:prstGeom>
          </p:spPr>
        </p:pic>
      </p:grpSp>
    </p:spTree>
    <p:extLst>
      <p:ext uri="{BB962C8B-B14F-4D97-AF65-F5344CB8AC3E}">
        <p14:creationId xmlns:p14="http://schemas.microsoft.com/office/powerpoint/2010/main" val="31165032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solidFill>
                  <a:srgbClr val="FFFFFF"/>
                </a:solidFill>
                <a:latin typeface="Arial"/>
                <a:cs typeface="Arial"/>
              </a:rPr>
              <a:t>Strengthen Key Strategic Goals</a:t>
            </a:r>
            <a:endParaRPr lang="en-US" dirty="0"/>
          </a:p>
        </p:txBody>
      </p:sp>
      <p:sp>
        <p:nvSpPr>
          <p:cNvPr id="7" name="Content Placeholder 3"/>
          <p:cNvSpPr txBox="1">
            <a:spLocks/>
          </p:cNvSpPr>
          <p:nvPr/>
        </p:nvSpPr>
        <p:spPr>
          <a:xfrm>
            <a:off x="577850" y="1632852"/>
            <a:ext cx="8108950" cy="4463148"/>
          </a:xfrm>
          <a:prstGeom prst="rect">
            <a:avLst/>
          </a:prstGeom>
        </p:spPr>
        <p:txBody>
          <a:bodyPr vert="horz" lIns="0" tIns="0" rIns="0" bIns="0" rtlCol="0">
            <a:noAutofit/>
          </a:bodyPr>
          <a:lstStyle>
            <a:lvl1pPr marL="342900" indent="-342900" algn="l" defTabSz="457200" rtl="0" eaLnBrk="1" latinLnBrk="0" hangingPunct="1">
              <a:lnSpc>
                <a:spcPct val="100000"/>
              </a:lnSpc>
              <a:spcBef>
                <a:spcPct val="20000"/>
              </a:spcBef>
              <a:buClr>
                <a:schemeClr val="tx2"/>
              </a:buClr>
              <a:buSzPct val="90000"/>
              <a:buFont typeface="Wingdings" charset="2"/>
              <a:buChar char="§"/>
              <a:defRPr sz="2400" kern="1200">
                <a:solidFill>
                  <a:schemeClr val="tx1"/>
                </a:solidFill>
                <a:latin typeface="Arial"/>
                <a:ea typeface="+mn-ea"/>
                <a:cs typeface="Arial"/>
              </a:defRPr>
            </a:lvl1pPr>
            <a:lvl2pPr marL="742950" indent="-285750" algn="l" defTabSz="457200" rtl="0" eaLnBrk="1" latinLnBrk="0" hangingPunct="1">
              <a:lnSpc>
                <a:spcPct val="100000"/>
              </a:lnSpc>
              <a:spcBef>
                <a:spcPct val="20000"/>
              </a:spcBef>
              <a:buClr>
                <a:schemeClr val="tx2"/>
              </a:buClr>
              <a:buSzPct val="100000"/>
              <a:buFont typeface="Lucida Grande"/>
              <a:buChar char="–"/>
              <a:defRPr sz="2200" kern="1200">
                <a:solidFill>
                  <a:schemeClr val="tx1"/>
                </a:solidFill>
                <a:latin typeface="Arial"/>
                <a:ea typeface="+mn-ea"/>
                <a:cs typeface="Arial"/>
              </a:defRPr>
            </a:lvl2pPr>
            <a:lvl3pPr marL="1143000" indent="-228600" algn="l" defTabSz="457200" rtl="0" eaLnBrk="1" latinLnBrk="0" hangingPunct="1">
              <a:lnSpc>
                <a:spcPct val="100000"/>
              </a:lnSpc>
              <a:spcBef>
                <a:spcPct val="20000"/>
              </a:spcBef>
              <a:buClr>
                <a:schemeClr val="tx2"/>
              </a:buClr>
              <a:buSzPct val="100000"/>
              <a:buFont typeface="Lucida Grande"/>
              <a:buChar char="–"/>
              <a:defRPr sz="2000" kern="1200">
                <a:solidFill>
                  <a:schemeClr val="tx1"/>
                </a:solidFill>
                <a:latin typeface="Arial"/>
                <a:ea typeface="+mn-ea"/>
                <a:cs typeface="Arial"/>
              </a:defRPr>
            </a:lvl3pPr>
            <a:lvl4pPr marL="1600200" indent="-228600" algn="l" defTabSz="457200" rtl="0" eaLnBrk="1" latinLnBrk="0" hangingPunct="1">
              <a:lnSpc>
                <a:spcPct val="100000"/>
              </a:lnSpc>
              <a:spcBef>
                <a:spcPct val="20000"/>
              </a:spcBef>
              <a:buClr>
                <a:schemeClr val="tx2"/>
              </a:buClr>
              <a:buSzPct val="100000"/>
              <a:buFont typeface="Lucida Grande"/>
              <a:buChar char="–"/>
              <a:defRPr sz="1800" kern="1200">
                <a:solidFill>
                  <a:schemeClr val="tx1"/>
                </a:solidFill>
                <a:latin typeface="Arial"/>
                <a:ea typeface="+mn-ea"/>
                <a:cs typeface="Arial"/>
              </a:defRPr>
            </a:lvl4pPr>
            <a:lvl5pPr marL="2057400" indent="-228600" algn="l" defTabSz="457200" rtl="0" eaLnBrk="1" latinLnBrk="0" hangingPunct="1">
              <a:lnSpc>
                <a:spcPct val="100000"/>
              </a:lnSpc>
              <a:spcBef>
                <a:spcPct val="20000"/>
              </a:spcBef>
              <a:buClr>
                <a:schemeClr val="tx2"/>
              </a:buClr>
              <a:buSzPct val="100000"/>
              <a:buFont typeface="Lucida Grande"/>
              <a:buChar char="–"/>
              <a:defRPr sz="16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42900" marR="0" lvl="0" indent="-342900" algn="l" defTabSz="457200" rtl="0" eaLnBrk="1" fontAlgn="auto" latinLnBrk="0" hangingPunct="1">
              <a:lnSpc>
                <a:spcPct val="100000"/>
              </a:lnSpc>
              <a:spcBef>
                <a:spcPct val="20000"/>
              </a:spcBef>
              <a:spcAft>
                <a:spcPts val="0"/>
              </a:spcAft>
              <a:buClr>
                <a:srgbClr val="E4792F"/>
              </a:buClr>
              <a:buSzPct val="90000"/>
              <a:buFont typeface="Wingdings" charset="2"/>
              <a:buChar char="§"/>
              <a:tabLst/>
              <a:defRPr/>
            </a:pPr>
            <a:endParaRPr kumimoji="0" lang="en-US" sz="1800" b="0" i="0" u="none" strike="noStrike" kern="1200" cap="none" spc="0" normalizeH="0" baseline="0" noProof="0" dirty="0">
              <a:ln>
                <a:noFill/>
              </a:ln>
              <a:solidFill>
                <a:srgbClr val="5A5A59"/>
              </a:solidFill>
              <a:effectLst/>
              <a:uLnTx/>
              <a:uFillTx/>
              <a:latin typeface="Arial"/>
              <a:ea typeface=""/>
              <a:cs typeface="Arial"/>
            </a:endParaRPr>
          </a:p>
          <a:p>
            <a:pPr marL="342900" marR="0" lvl="0" indent="-342900" algn="l" defTabSz="457200" rtl="0" eaLnBrk="1" fontAlgn="auto" latinLnBrk="0" hangingPunct="1">
              <a:lnSpc>
                <a:spcPct val="100000"/>
              </a:lnSpc>
              <a:spcBef>
                <a:spcPct val="20000"/>
              </a:spcBef>
              <a:spcAft>
                <a:spcPts val="0"/>
              </a:spcAft>
              <a:buClr>
                <a:srgbClr val="E4792F"/>
              </a:buClr>
              <a:buSzPct val="90000"/>
              <a:buFont typeface="Wingdings" charset="2"/>
              <a:buChar char="§"/>
              <a:tabLst/>
              <a:defRPr/>
            </a:pPr>
            <a:endParaRPr kumimoji="0" lang="en-US" sz="2400" b="0" i="0" u="none" strike="noStrike" kern="1200" cap="none" spc="0" normalizeH="0" baseline="0" noProof="0" dirty="0">
              <a:ln>
                <a:noFill/>
              </a:ln>
              <a:solidFill>
                <a:srgbClr val="5A5A59"/>
              </a:solidFill>
              <a:effectLst/>
              <a:uLnTx/>
              <a:uFillTx/>
              <a:latin typeface="Arial"/>
              <a:ea typeface=""/>
              <a:cs typeface="Arial"/>
            </a:endParaRPr>
          </a:p>
        </p:txBody>
      </p:sp>
      <p:sp>
        <p:nvSpPr>
          <p:cNvPr id="8" name="Slide Number Placeholder 3">
            <a:extLst>
              <a:ext uri="{FF2B5EF4-FFF2-40B4-BE49-F238E27FC236}">
                <a16:creationId xmlns="" xmlns:a16="http://schemas.microsoft.com/office/drawing/2014/main" id="{639180E5-BA81-FC47-8297-B88E16D861E2}"/>
              </a:ext>
            </a:extLst>
          </p:cNvPr>
          <p:cNvSpPr>
            <a:spLocks noGrp="1"/>
          </p:cNvSpPr>
          <p:nvPr>
            <p:ph type="sldNum" sz="quarter" idx="12"/>
          </p:nvPr>
        </p:nvSpPr>
        <p:spPr>
          <a:xfrm>
            <a:off x="8686800" y="6400800"/>
            <a:ext cx="457200" cy="228600"/>
          </a:xfrm>
        </p:spPr>
        <p:txBody>
          <a:bodyPr/>
          <a:lstStyle/>
          <a:p>
            <a:r>
              <a:rPr lang="en-US" dirty="0"/>
              <a:t>[</a:t>
            </a:r>
            <a:fld id="{76D38D03-E499-421F-8F30-CF88C5BC5D09}" type="slidenum">
              <a:rPr lang="en-US" smtClean="0"/>
              <a:pPr/>
              <a:t>4</a:t>
            </a:fld>
            <a:r>
              <a:rPr lang="en-US" dirty="0"/>
              <a:t>]</a:t>
            </a:r>
          </a:p>
        </p:txBody>
      </p:sp>
      <p:sp>
        <p:nvSpPr>
          <p:cNvPr id="3" name="TextBox 2">
            <a:extLst>
              <a:ext uri="{FF2B5EF4-FFF2-40B4-BE49-F238E27FC236}">
                <a16:creationId xmlns="" xmlns:a16="http://schemas.microsoft.com/office/drawing/2014/main" id="{8EB4386C-5728-1249-9D47-4D2EA11E0788}"/>
              </a:ext>
            </a:extLst>
          </p:cNvPr>
          <p:cNvSpPr txBox="1"/>
          <p:nvPr/>
        </p:nvSpPr>
        <p:spPr>
          <a:xfrm>
            <a:off x="577850" y="1752600"/>
            <a:ext cx="7956550" cy="4154984"/>
          </a:xfrm>
          <a:prstGeom prst="rect">
            <a:avLst/>
          </a:prstGeom>
          <a:noFill/>
        </p:spPr>
        <p:txBody>
          <a:bodyPr wrap="square" rtlCol="0">
            <a:spAutoFit/>
          </a:bodyPr>
          <a:lstStyle/>
          <a:p>
            <a:r>
              <a:rPr lang="en-US" dirty="0"/>
              <a:t>There are 3 Strategic Goals:</a:t>
            </a:r>
          </a:p>
          <a:p>
            <a:endParaRPr lang="en-US" sz="1500" dirty="0"/>
          </a:p>
          <a:p>
            <a:pPr marL="342900" lvl="0" indent="-342900">
              <a:buFont typeface="+mj-lt"/>
              <a:buAutoNum type="arabicPeriod"/>
            </a:pPr>
            <a:r>
              <a:rPr lang="en-US" sz="1500" i="1" dirty="0"/>
              <a:t>To reduce drug-related harms by recognizing the drug problem as a major public health threat to the nation.</a:t>
            </a:r>
            <a:endParaRPr lang="en-US" sz="1500" dirty="0"/>
          </a:p>
          <a:p>
            <a:pPr marL="342900" lvl="0" indent="-342900">
              <a:buFont typeface="+mj-lt"/>
              <a:buAutoNum type="arabicPeriod"/>
            </a:pPr>
            <a:r>
              <a:rPr lang="en-US" sz="1500" i="1" dirty="0"/>
              <a:t>To minimize the immediate concerns to the citizens in the context of the principal harms of drug use and abuse such as crime, public nuisance, drug-related violence, physical and mental health problems, social costs and community degradation.</a:t>
            </a:r>
            <a:endParaRPr lang="en-US" sz="1500" dirty="0"/>
          </a:p>
          <a:p>
            <a:pPr marL="342900" lvl="0" indent="-342900">
              <a:buFont typeface="+mj-lt"/>
              <a:buAutoNum type="arabicPeriod"/>
            </a:pPr>
            <a:r>
              <a:rPr lang="en-US" sz="1500" i="1" dirty="0"/>
              <a:t>To respect human rights, local judicial norms, and cultural attitudes toward alcohol and drug use.</a:t>
            </a:r>
            <a:endParaRPr lang="en-US" sz="1500" dirty="0"/>
          </a:p>
          <a:p>
            <a:endParaRPr lang="en-US" dirty="0"/>
          </a:p>
          <a:p>
            <a:r>
              <a:rPr lang="en-US" dirty="0"/>
              <a:t>These Goals could be made more direct, e.g., Goal 1 could be restated as follows: </a:t>
            </a:r>
            <a:r>
              <a:rPr lang="en-US" i="1" dirty="0"/>
              <a:t>Reduce Drug-Related Harms</a:t>
            </a:r>
          </a:p>
          <a:p>
            <a:pPr marL="342900" indent="-342900">
              <a:buFont typeface="+mj-lt"/>
              <a:buAutoNum type="arabicPeriod"/>
            </a:pPr>
            <a:endParaRPr lang="en-US" dirty="0"/>
          </a:p>
          <a:p>
            <a:r>
              <a:rPr lang="en-US" dirty="0"/>
              <a:t>We find Goal 2 to be amorphous; unclear--sounds like Goal 1 (reduce harms)</a:t>
            </a:r>
          </a:p>
          <a:p>
            <a:endParaRPr lang="en-US" dirty="0"/>
          </a:p>
          <a:p>
            <a:r>
              <a:rPr lang="en-US" dirty="0"/>
              <a:t>We find Goal 3 to be more of a value statement rather than a Goal.</a:t>
            </a:r>
          </a:p>
        </p:txBody>
      </p:sp>
    </p:spTree>
    <p:extLst>
      <p:ext uri="{BB962C8B-B14F-4D97-AF65-F5344CB8AC3E}">
        <p14:creationId xmlns:p14="http://schemas.microsoft.com/office/powerpoint/2010/main" val="38024271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solidFill>
                  <a:srgbClr val="FFFFFF"/>
                </a:solidFill>
                <a:latin typeface="Arial"/>
                <a:cs typeface="Arial"/>
              </a:rPr>
              <a:t>Budget: Comes Up Short (they always do)</a:t>
            </a:r>
            <a:endParaRPr lang="en-US" dirty="0"/>
          </a:p>
        </p:txBody>
      </p:sp>
      <p:sp>
        <p:nvSpPr>
          <p:cNvPr id="7" name="Content Placeholder 3"/>
          <p:cNvSpPr txBox="1">
            <a:spLocks/>
          </p:cNvSpPr>
          <p:nvPr/>
        </p:nvSpPr>
        <p:spPr>
          <a:xfrm>
            <a:off x="577850" y="1632852"/>
            <a:ext cx="8108950" cy="4463148"/>
          </a:xfrm>
          <a:prstGeom prst="rect">
            <a:avLst/>
          </a:prstGeom>
        </p:spPr>
        <p:txBody>
          <a:bodyPr vert="horz" lIns="0" tIns="0" rIns="0" bIns="0" rtlCol="0">
            <a:noAutofit/>
          </a:bodyPr>
          <a:lstStyle>
            <a:lvl1pPr marL="342900" indent="-342900" algn="l" defTabSz="457200" rtl="0" eaLnBrk="1" latinLnBrk="0" hangingPunct="1">
              <a:lnSpc>
                <a:spcPct val="100000"/>
              </a:lnSpc>
              <a:spcBef>
                <a:spcPct val="20000"/>
              </a:spcBef>
              <a:buClr>
                <a:schemeClr val="tx2"/>
              </a:buClr>
              <a:buSzPct val="90000"/>
              <a:buFont typeface="Wingdings" charset="2"/>
              <a:buChar char="§"/>
              <a:defRPr sz="2400" kern="1200">
                <a:solidFill>
                  <a:schemeClr val="tx1"/>
                </a:solidFill>
                <a:latin typeface="Arial"/>
                <a:ea typeface="+mn-ea"/>
                <a:cs typeface="Arial"/>
              </a:defRPr>
            </a:lvl1pPr>
            <a:lvl2pPr marL="742950" indent="-285750" algn="l" defTabSz="457200" rtl="0" eaLnBrk="1" latinLnBrk="0" hangingPunct="1">
              <a:lnSpc>
                <a:spcPct val="100000"/>
              </a:lnSpc>
              <a:spcBef>
                <a:spcPct val="20000"/>
              </a:spcBef>
              <a:buClr>
                <a:schemeClr val="tx2"/>
              </a:buClr>
              <a:buSzPct val="100000"/>
              <a:buFont typeface="Lucida Grande"/>
              <a:buChar char="–"/>
              <a:defRPr sz="2200" kern="1200">
                <a:solidFill>
                  <a:schemeClr val="tx1"/>
                </a:solidFill>
                <a:latin typeface="Arial"/>
                <a:ea typeface="+mn-ea"/>
                <a:cs typeface="Arial"/>
              </a:defRPr>
            </a:lvl2pPr>
            <a:lvl3pPr marL="1143000" indent="-228600" algn="l" defTabSz="457200" rtl="0" eaLnBrk="1" latinLnBrk="0" hangingPunct="1">
              <a:lnSpc>
                <a:spcPct val="100000"/>
              </a:lnSpc>
              <a:spcBef>
                <a:spcPct val="20000"/>
              </a:spcBef>
              <a:buClr>
                <a:schemeClr val="tx2"/>
              </a:buClr>
              <a:buSzPct val="100000"/>
              <a:buFont typeface="Lucida Grande"/>
              <a:buChar char="–"/>
              <a:defRPr sz="2000" kern="1200">
                <a:solidFill>
                  <a:schemeClr val="tx1"/>
                </a:solidFill>
                <a:latin typeface="Arial"/>
                <a:ea typeface="+mn-ea"/>
                <a:cs typeface="Arial"/>
              </a:defRPr>
            </a:lvl3pPr>
            <a:lvl4pPr marL="1600200" indent="-228600" algn="l" defTabSz="457200" rtl="0" eaLnBrk="1" latinLnBrk="0" hangingPunct="1">
              <a:lnSpc>
                <a:spcPct val="100000"/>
              </a:lnSpc>
              <a:spcBef>
                <a:spcPct val="20000"/>
              </a:spcBef>
              <a:buClr>
                <a:schemeClr val="tx2"/>
              </a:buClr>
              <a:buSzPct val="100000"/>
              <a:buFont typeface="Lucida Grande"/>
              <a:buChar char="–"/>
              <a:defRPr sz="1800" kern="1200">
                <a:solidFill>
                  <a:schemeClr val="tx1"/>
                </a:solidFill>
                <a:latin typeface="Arial"/>
                <a:ea typeface="+mn-ea"/>
                <a:cs typeface="Arial"/>
              </a:defRPr>
            </a:lvl4pPr>
            <a:lvl5pPr marL="2057400" indent="-228600" algn="l" defTabSz="457200" rtl="0" eaLnBrk="1" latinLnBrk="0" hangingPunct="1">
              <a:lnSpc>
                <a:spcPct val="100000"/>
              </a:lnSpc>
              <a:spcBef>
                <a:spcPct val="20000"/>
              </a:spcBef>
              <a:buClr>
                <a:schemeClr val="tx2"/>
              </a:buClr>
              <a:buSzPct val="100000"/>
              <a:buFont typeface="Lucida Grande"/>
              <a:buChar char="–"/>
              <a:defRPr sz="16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42900" marR="0" lvl="0" indent="-342900" algn="l" defTabSz="457200" rtl="0" eaLnBrk="1" fontAlgn="auto" latinLnBrk="0" hangingPunct="1">
              <a:lnSpc>
                <a:spcPct val="100000"/>
              </a:lnSpc>
              <a:spcBef>
                <a:spcPct val="20000"/>
              </a:spcBef>
              <a:spcAft>
                <a:spcPts val="0"/>
              </a:spcAft>
              <a:buClr>
                <a:srgbClr val="E4792F"/>
              </a:buClr>
              <a:buSzPct val="90000"/>
              <a:buFont typeface="Wingdings" charset="2"/>
              <a:buChar char="§"/>
              <a:tabLst/>
              <a:defRPr/>
            </a:pPr>
            <a:endParaRPr kumimoji="0" lang="en-US" sz="1800" b="0" i="0" u="none" strike="noStrike" kern="1200" cap="none" spc="0" normalizeH="0" baseline="0" noProof="0" dirty="0">
              <a:ln>
                <a:noFill/>
              </a:ln>
              <a:solidFill>
                <a:srgbClr val="5A5A59"/>
              </a:solidFill>
              <a:effectLst/>
              <a:uLnTx/>
              <a:uFillTx/>
              <a:latin typeface="Arial"/>
              <a:ea typeface=""/>
              <a:cs typeface="Arial"/>
            </a:endParaRPr>
          </a:p>
          <a:p>
            <a:pPr marL="342900" marR="0" lvl="0" indent="-342900" algn="l" defTabSz="457200" rtl="0" eaLnBrk="1" fontAlgn="auto" latinLnBrk="0" hangingPunct="1">
              <a:lnSpc>
                <a:spcPct val="100000"/>
              </a:lnSpc>
              <a:spcBef>
                <a:spcPct val="20000"/>
              </a:spcBef>
              <a:spcAft>
                <a:spcPts val="0"/>
              </a:spcAft>
              <a:buClr>
                <a:srgbClr val="E4792F"/>
              </a:buClr>
              <a:buSzPct val="90000"/>
              <a:buFont typeface="Wingdings" charset="2"/>
              <a:buChar char="§"/>
              <a:tabLst/>
              <a:defRPr/>
            </a:pPr>
            <a:endParaRPr kumimoji="0" lang="en-US" sz="2400" b="0" i="0" u="none" strike="noStrike" kern="1200" cap="none" spc="0" normalizeH="0" baseline="0" noProof="0" dirty="0">
              <a:ln>
                <a:noFill/>
              </a:ln>
              <a:solidFill>
                <a:srgbClr val="5A5A59"/>
              </a:solidFill>
              <a:effectLst/>
              <a:uLnTx/>
              <a:uFillTx/>
              <a:latin typeface="Arial"/>
              <a:ea typeface=""/>
              <a:cs typeface="Arial"/>
            </a:endParaRPr>
          </a:p>
        </p:txBody>
      </p:sp>
      <p:sp>
        <p:nvSpPr>
          <p:cNvPr id="8" name="Slide Number Placeholder 3">
            <a:extLst>
              <a:ext uri="{FF2B5EF4-FFF2-40B4-BE49-F238E27FC236}">
                <a16:creationId xmlns="" xmlns:a16="http://schemas.microsoft.com/office/drawing/2014/main" id="{639180E5-BA81-FC47-8297-B88E16D861E2}"/>
              </a:ext>
            </a:extLst>
          </p:cNvPr>
          <p:cNvSpPr>
            <a:spLocks noGrp="1"/>
          </p:cNvSpPr>
          <p:nvPr>
            <p:ph type="sldNum" sz="quarter" idx="12"/>
          </p:nvPr>
        </p:nvSpPr>
        <p:spPr>
          <a:xfrm>
            <a:off x="8686800" y="6400800"/>
            <a:ext cx="457200" cy="228600"/>
          </a:xfrm>
        </p:spPr>
        <p:txBody>
          <a:bodyPr/>
          <a:lstStyle/>
          <a:p>
            <a:r>
              <a:rPr lang="en-US" dirty="0"/>
              <a:t>[</a:t>
            </a:r>
            <a:fld id="{76D38D03-E499-421F-8F30-CF88C5BC5D09}" type="slidenum">
              <a:rPr lang="en-US" smtClean="0"/>
              <a:pPr/>
              <a:t>5</a:t>
            </a:fld>
            <a:r>
              <a:rPr lang="en-US" dirty="0"/>
              <a:t>]</a:t>
            </a: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14400" y="1898466"/>
            <a:ext cx="6708194" cy="3931920"/>
          </a:xfrm>
          <a:prstGeom prst="rect">
            <a:avLst/>
          </a:prstGeom>
        </p:spPr>
      </p:pic>
    </p:spTree>
    <p:extLst>
      <p:ext uri="{BB962C8B-B14F-4D97-AF65-F5344CB8AC3E}">
        <p14:creationId xmlns:p14="http://schemas.microsoft.com/office/powerpoint/2010/main" val="26114487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solidFill>
                  <a:srgbClr val="FFFFFF"/>
                </a:solidFill>
                <a:latin typeface="Arial"/>
                <a:cs typeface="Arial"/>
              </a:rPr>
              <a:t>Budget: But Demand does better than Supply</a:t>
            </a:r>
            <a:endParaRPr lang="en-US" dirty="0"/>
          </a:p>
        </p:txBody>
      </p:sp>
      <p:sp>
        <p:nvSpPr>
          <p:cNvPr id="7" name="Content Placeholder 3"/>
          <p:cNvSpPr txBox="1">
            <a:spLocks/>
          </p:cNvSpPr>
          <p:nvPr/>
        </p:nvSpPr>
        <p:spPr>
          <a:xfrm>
            <a:off x="577850" y="1632852"/>
            <a:ext cx="8108950" cy="4463148"/>
          </a:xfrm>
          <a:prstGeom prst="rect">
            <a:avLst/>
          </a:prstGeom>
        </p:spPr>
        <p:txBody>
          <a:bodyPr vert="horz" lIns="0" tIns="0" rIns="0" bIns="0" rtlCol="0">
            <a:noAutofit/>
          </a:bodyPr>
          <a:lstStyle>
            <a:lvl1pPr marL="342900" indent="-342900" algn="l" defTabSz="457200" rtl="0" eaLnBrk="1" latinLnBrk="0" hangingPunct="1">
              <a:lnSpc>
                <a:spcPct val="100000"/>
              </a:lnSpc>
              <a:spcBef>
                <a:spcPct val="20000"/>
              </a:spcBef>
              <a:buClr>
                <a:schemeClr val="tx2"/>
              </a:buClr>
              <a:buSzPct val="90000"/>
              <a:buFont typeface="Wingdings" charset="2"/>
              <a:buChar char="§"/>
              <a:defRPr sz="2400" kern="1200">
                <a:solidFill>
                  <a:schemeClr val="tx1"/>
                </a:solidFill>
                <a:latin typeface="Arial"/>
                <a:ea typeface="+mn-ea"/>
                <a:cs typeface="Arial"/>
              </a:defRPr>
            </a:lvl1pPr>
            <a:lvl2pPr marL="742950" indent="-285750" algn="l" defTabSz="457200" rtl="0" eaLnBrk="1" latinLnBrk="0" hangingPunct="1">
              <a:lnSpc>
                <a:spcPct val="100000"/>
              </a:lnSpc>
              <a:spcBef>
                <a:spcPct val="20000"/>
              </a:spcBef>
              <a:buClr>
                <a:schemeClr val="tx2"/>
              </a:buClr>
              <a:buSzPct val="100000"/>
              <a:buFont typeface="Lucida Grande"/>
              <a:buChar char="–"/>
              <a:defRPr sz="2200" kern="1200">
                <a:solidFill>
                  <a:schemeClr val="tx1"/>
                </a:solidFill>
                <a:latin typeface="Arial"/>
                <a:ea typeface="+mn-ea"/>
                <a:cs typeface="Arial"/>
              </a:defRPr>
            </a:lvl2pPr>
            <a:lvl3pPr marL="1143000" indent="-228600" algn="l" defTabSz="457200" rtl="0" eaLnBrk="1" latinLnBrk="0" hangingPunct="1">
              <a:lnSpc>
                <a:spcPct val="100000"/>
              </a:lnSpc>
              <a:spcBef>
                <a:spcPct val="20000"/>
              </a:spcBef>
              <a:buClr>
                <a:schemeClr val="tx2"/>
              </a:buClr>
              <a:buSzPct val="100000"/>
              <a:buFont typeface="Lucida Grande"/>
              <a:buChar char="–"/>
              <a:defRPr sz="2000" kern="1200">
                <a:solidFill>
                  <a:schemeClr val="tx1"/>
                </a:solidFill>
                <a:latin typeface="Arial"/>
                <a:ea typeface="+mn-ea"/>
                <a:cs typeface="Arial"/>
              </a:defRPr>
            </a:lvl3pPr>
            <a:lvl4pPr marL="1600200" indent="-228600" algn="l" defTabSz="457200" rtl="0" eaLnBrk="1" latinLnBrk="0" hangingPunct="1">
              <a:lnSpc>
                <a:spcPct val="100000"/>
              </a:lnSpc>
              <a:spcBef>
                <a:spcPct val="20000"/>
              </a:spcBef>
              <a:buClr>
                <a:schemeClr val="tx2"/>
              </a:buClr>
              <a:buSzPct val="100000"/>
              <a:buFont typeface="Lucida Grande"/>
              <a:buChar char="–"/>
              <a:defRPr sz="1800" kern="1200">
                <a:solidFill>
                  <a:schemeClr val="tx1"/>
                </a:solidFill>
                <a:latin typeface="Arial"/>
                <a:ea typeface="+mn-ea"/>
                <a:cs typeface="Arial"/>
              </a:defRPr>
            </a:lvl4pPr>
            <a:lvl5pPr marL="2057400" indent="-228600" algn="l" defTabSz="457200" rtl="0" eaLnBrk="1" latinLnBrk="0" hangingPunct="1">
              <a:lnSpc>
                <a:spcPct val="100000"/>
              </a:lnSpc>
              <a:spcBef>
                <a:spcPct val="20000"/>
              </a:spcBef>
              <a:buClr>
                <a:schemeClr val="tx2"/>
              </a:buClr>
              <a:buSzPct val="100000"/>
              <a:buFont typeface="Lucida Grande"/>
              <a:buChar char="–"/>
              <a:defRPr sz="16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42900" marR="0" lvl="0" indent="-342900" algn="l" defTabSz="457200" rtl="0" eaLnBrk="1" fontAlgn="auto" latinLnBrk="0" hangingPunct="1">
              <a:lnSpc>
                <a:spcPct val="100000"/>
              </a:lnSpc>
              <a:spcBef>
                <a:spcPct val="20000"/>
              </a:spcBef>
              <a:spcAft>
                <a:spcPts val="0"/>
              </a:spcAft>
              <a:buClr>
                <a:srgbClr val="E4792F"/>
              </a:buClr>
              <a:buSzPct val="90000"/>
              <a:buFont typeface="Wingdings" charset="2"/>
              <a:buChar char="§"/>
              <a:tabLst/>
              <a:defRPr/>
            </a:pPr>
            <a:endParaRPr kumimoji="0" lang="en-US" sz="1800" b="0" i="0" u="none" strike="noStrike" kern="1200" cap="none" spc="0" normalizeH="0" baseline="0" noProof="0" dirty="0">
              <a:ln>
                <a:noFill/>
              </a:ln>
              <a:solidFill>
                <a:srgbClr val="5A5A59"/>
              </a:solidFill>
              <a:effectLst/>
              <a:uLnTx/>
              <a:uFillTx/>
              <a:latin typeface="Arial"/>
              <a:ea typeface=""/>
              <a:cs typeface="Arial"/>
            </a:endParaRPr>
          </a:p>
          <a:p>
            <a:pPr marL="342900" marR="0" lvl="0" indent="-342900" algn="l" defTabSz="457200" rtl="0" eaLnBrk="1" fontAlgn="auto" latinLnBrk="0" hangingPunct="1">
              <a:lnSpc>
                <a:spcPct val="100000"/>
              </a:lnSpc>
              <a:spcBef>
                <a:spcPct val="20000"/>
              </a:spcBef>
              <a:spcAft>
                <a:spcPts val="0"/>
              </a:spcAft>
              <a:buClr>
                <a:srgbClr val="E4792F"/>
              </a:buClr>
              <a:buSzPct val="90000"/>
              <a:buFont typeface="Wingdings" charset="2"/>
              <a:buChar char="§"/>
              <a:tabLst/>
              <a:defRPr/>
            </a:pPr>
            <a:endParaRPr kumimoji="0" lang="en-US" sz="2400" b="0" i="0" u="none" strike="noStrike" kern="1200" cap="none" spc="0" normalizeH="0" baseline="0" noProof="0" dirty="0">
              <a:ln>
                <a:noFill/>
              </a:ln>
              <a:solidFill>
                <a:srgbClr val="5A5A59"/>
              </a:solidFill>
              <a:effectLst/>
              <a:uLnTx/>
              <a:uFillTx/>
              <a:latin typeface="Arial"/>
              <a:ea typeface=""/>
              <a:cs typeface="Arial"/>
            </a:endParaRPr>
          </a:p>
        </p:txBody>
      </p:sp>
      <p:sp>
        <p:nvSpPr>
          <p:cNvPr id="8" name="Slide Number Placeholder 3">
            <a:extLst>
              <a:ext uri="{FF2B5EF4-FFF2-40B4-BE49-F238E27FC236}">
                <a16:creationId xmlns="" xmlns:a16="http://schemas.microsoft.com/office/drawing/2014/main" id="{639180E5-BA81-FC47-8297-B88E16D861E2}"/>
              </a:ext>
            </a:extLst>
          </p:cNvPr>
          <p:cNvSpPr>
            <a:spLocks noGrp="1"/>
          </p:cNvSpPr>
          <p:nvPr>
            <p:ph type="sldNum" sz="quarter" idx="12"/>
          </p:nvPr>
        </p:nvSpPr>
        <p:spPr>
          <a:xfrm>
            <a:off x="8686800" y="6400800"/>
            <a:ext cx="457200" cy="228600"/>
          </a:xfrm>
        </p:spPr>
        <p:txBody>
          <a:bodyPr/>
          <a:lstStyle/>
          <a:p>
            <a:r>
              <a:rPr lang="en-US" dirty="0"/>
              <a:t>[</a:t>
            </a:r>
            <a:fld id="{76D38D03-E499-421F-8F30-CF88C5BC5D09}" type="slidenum">
              <a:rPr lang="en-US" smtClean="0"/>
              <a:pPr/>
              <a:t>6</a:t>
            </a:fld>
            <a:r>
              <a:rPr lang="en-US" dirty="0"/>
              <a:t>]</a:t>
            </a:r>
          </a:p>
        </p:txBody>
      </p:sp>
      <p:pic>
        <p:nvPicPr>
          <p:cNvPr id="11" name="Picture 10">
            <a:extLst>
              <a:ext uri="{FF2B5EF4-FFF2-40B4-BE49-F238E27FC236}">
                <a16:creationId xmlns="" xmlns:a16="http://schemas.microsoft.com/office/drawing/2014/main" id="{3DCE7A6F-A920-084B-8B9C-BD03D446E566}"/>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304800" y="2057400"/>
            <a:ext cx="4038600" cy="2743200"/>
          </a:xfrm>
          <a:prstGeom prst="rect">
            <a:avLst/>
          </a:prstGeom>
        </p:spPr>
      </p:pic>
      <p:pic>
        <p:nvPicPr>
          <p:cNvPr id="12" name="Picture 11">
            <a:extLst>
              <a:ext uri="{FF2B5EF4-FFF2-40B4-BE49-F238E27FC236}">
                <a16:creationId xmlns="" xmlns:a16="http://schemas.microsoft.com/office/drawing/2014/main" id="{F552F422-F312-A84C-8AD9-BEF676C616A0}"/>
              </a:ext>
            </a:extLst>
          </p:cNvPr>
          <p:cNvPicPr/>
          <p:nvPr/>
        </p:nvPicPr>
        <p:blipFill>
          <a:blip r:embed="rId4" cstate="print">
            <a:extLst>
              <a:ext uri="{28A0092B-C50C-407E-A947-70E740481C1C}">
                <a14:useLocalDpi xmlns:a14="http://schemas.microsoft.com/office/drawing/2010/main" val="0"/>
              </a:ext>
            </a:extLst>
          </a:blip>
          <a:stretch>
            <a:fillRect/>
          </a:stretch>
        </p:blipFill>
        <p:spPr>
          <a:xfrm>
            <a:off x="4572000" y="2072640"/>
            <a:ext cx="4038600" cy="2727960"/>
          </a:xfrm>
          <a:prstGeom prst="rect">
            <a:avLst/>
          </a:prstGeom>
        </p:spPr>
      </p:pic>
      <p:sp>
        <p:nvSpPr>
          <p:cNvPr id="3" name="TextBox 2">
            <a:extLst>
              <a:ext uri="{FF2B5EF4-FFF2-40B4-BE49-F238E27FC236}">
                <a16:creationId xmlns="" xmlns:a16="http://schemas.microsoft.com/office/drawing/2014/main" id="{0572E341-EDBA-1847-AACE-23EF33565E4F}"/>
              </a:ext>
            </a:extLst>
          </p:cNvPr>
          <p:cNvSpPr txBox="1"/>
          <p:nvPr/>
        </p:nvSpPr>
        <p:spPr>
          <a:xfrm>
            <a:off x="914400" y="5221069"/>
            <a:ext cx="7327647" cy="646331"/>
          </a:xfrm>
          <a:prstGeom prst="rect">
            <a:avLst/>
          </a:prstGeom>
          <a:noFill/>
        </p:spPr>
        <p:txBody>
          <a:bodyPr wrap="none" rtlCol="0">
            <a:spAutoFit/>
          </a:bodyPr>
          <a:lstStyle/>
          <a:p>
            <a:r>
              <a:rPr lang="en-US" dirty="0">
                <a:latin typeface="Arial" charset="0"/>
                <a:ea typeface="Arial" charset="0"/>
                <a:cs typeface="Arial" charset="0"/>
              </a:rPr>
              <a:t>Demand budgets fell short by an average of 30% of anticipated need; </a:t>
            </a:r>
          </a:p>
          <a:p>
            <a:r>
              <a:rPr lang="en-US" dirty="0">
                <a:latin typeface="Arial" charset="0"/>
                <a:ea typeface="Arial" charset="0"/>
                <a:cs typeface="Arial" charset="0"/>
              </a:rPr>
              <a:t>Supply budgets fell short by an average of 50% of anticipated need.</a:t>
            </a:r>
          </a:p>
        </p:txBody>
      </p:sp>
      <p:cxnSp>
        <p:nvCxnSpPr>
          <p:cNvPr id="5" name="Straight Connector 4">
            <a:extLst>
              <a:ext uri="{FF2B5EF4-FFF2-40B4-BE49-F238E27FC236}">
                <a16:creationId xmlns="" xmlns:a16="http://schemas.microsoft.com/office/drawing/2014/main" id="{83F85626-2C8A-DA44-8411-B666F340564F}"/>
              </a:ext>
            </a:extLst>
          </p:cNvPr>
          <p:cNvCxnSpPr/>
          <p:nvPr/>
        </p:nvCxnSpPr>
        <p:spPr>
          <a:xfrm>
            <a:off x="4419600" y="1861452"/>
            <a:ext cx="0" cy="316774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2825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solidFill>
                  <a:srgbClr val="FFFFFF"/>
                </a:solidFill>
                <a:latin typeface="Arial"/>
                <a:cs typeface="Arial"/>
              </a:rPr>
              <a:t>Expected Success in Achieving Action Plans</a:t>
            </a:r>
            <a:endParaRPr lang="en-US" dirty="0"/>
          </a:p>
        </p:txBody>
      </p:sp>
      <p:sp>
        <p:nvSpPr>
          <p:cNvPr id="7" name="Content Placeholder 3"/>
          <p:cNvSpPr txBox="1">
            <a:spLocks/>
          </p:cNvSpPr>
          <p:nvPr/>
        </p:nvSpPr>
        <p:spPr>
          <a:xfrm>
            <a:off x="577850" y="1632852"/>
            <a:ext cx="8108950" cy="4463148"/>
          </a:xfrm>
          <a:prstGeom prst="rect">
            <a:avLst/>
          </a:prstGeom>
        </p:spPr>
        <p:txBody>
          <a:bodyPr vert="horz" lIns="0" tIns="0" rIns="0" bIns="0" rtlCol="0">
            <a:noAutofit/>
          </a:bodyPr>
          <a:lstStyle>
            <a:lvl1pPr marL="342900" indent="-342900" algn="l" defTabSz="457200" rtl="0" eaLnBrk="1" latinLnBrk="0" hangingPunct="1">
              <a:lnSpc>
                <a:spcPct val="100000"/>
              </a:lnSpc>
              <a:spcBef>
                <a:spcPct val="20000"/>
              </a:spcBef>
              <a:buClr>
                <a:schemeClr val="tx2"/>
              </a:buClr>
              <a:buSzPct val="90000"/>
              <a:buFont typeface="Wingdings" charset="2"/>
              <a:buChar char="§"/>
              <a:defRPr sz="2400" kern="1200">
                <a:solidFill>
                  <a:schemeClr val="tx1"/>
                </a:solidFill>
                <a:latin typeface="Arial"/>
                <a:ea typeface="+mn-ea"/>
                <a:cs typeface="Arial"/>
              </a:defRPr>
            </a:lvl1pPr>
            <a:lvl2pPr marL="742950" indent="-285750" algn="l" defTabSz="457200" rtl="0" eaLnBrk="1" latinLnBrk="0" hangingPunct="1">
              <a:lnSpc>
                <a:spcPct val="100000"/>
              </a:lnSpc>
              <a:spcBef>
                <a:spcPct val="20000"/>
              </a:spcBef>
              <a:buClr>
                <a:schemeClr val="tx2"/>
              </a:buClr>
              <a:buSzPct val="100000"/>
              <a:buFont typeface="Lucida Grande"/>
              <a:buChar char="–"/>
              <a:defRPr sz="2200" kern="1200">
                <a:solidFill>
                  <a:schemeClr val="tx1"/>
                </a:solidFill>
                <a:latin typeface="Arial"/>
                <a:ea typeface="+mn-ea"/>
                <a:cs typeface="Arial"/>
              </a:defRPr>
            </a:lvl2pPr>
            <a:lvl3pPr marL="1143000" indent="-228600" algn="l" defTabSz="457200" rtl="0" eaLnBrk="1" latinLnBrk="0" hangingPunct="1">
              <a:lnSpc>
                <a:spcPct val="100000"/>
              </a:lnSpc>
              <a:spcBef>
                <a:spcPct val="20000"/>
              </a:spcBef>
              <a:buClr>
                <a:schemeClr val="tx2"/>
              </a:buClr>
              <a:buSzPct val="100000"/>
              <a:buFont typeface="Lucida Grande"/>
              <a:buChar char="–"/>
              <a:defRPr sz="2000" kern="1200">
                <a:solidFill>
                  <a:schemeClr val="tx1"/>
                </a:solidFill>
                <a:latin typeface="Arial"/>
                <a:ea typeface="+mn-ea"/>
                <a:cs typeface="Arial"/>
              </a:defRPr>
            </a:lvl3pPr>
            <a:lvl4pPr marL="1600200" indent="-228600" algn="l" defTabSz="457200" rtl="0" eaLnBrk="1" latinLnBrk="0" hangingPunct="1">
              <a:lnSpc>
                <a:spcPct val="100000"/>
              </a:lnSpc>
              <a:spcBef>
                <a:spcPct val="20000"/>
              </a:spcBef>
              <a:buClr>
                <a:schemeClr val="tx2"/>
              </a:buClr>
              <a:buSzPct val="100000"/>
              <a:buFont typeface="Lucida Grande"/>
              <a:buChar char="–"/>
              <a:defRPr sz="1800" kern="1200">
                <a:solidFill>
                  <a:schemeClr val="tx1"/>
                </a:solidFill>
                <a:latin typeface="Arial"/>
                <a:ea typeface="+mn-ea"/>
                <a:cs typeface="Arial"/>
              </a:defRPr>
            </a:lvl4pPr>
            <a:lvl5pPr marL="2057400" indent="-228600" algn="l" defTabSz="457200" rtl="0" eaLnBrk="1" latinLnBrk="0" hangingPunct="1">
              <a:lnSpc>
                <a:spcPct val="100000"/>
              </a:lnSpc>
              <a:spcBef>
                <a:spcPct val="20000"/>
              </a:spcBef>
              <a:buClr>
                <a:schemeClr val="tx2"/>
              </a:buClr>
              <a:buSzPct val="100000"/>
              <a:buFont typeface="Lucida Grande"/>
              <a:buChar char="–"/>
              <a:defRPr sz="16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42900" marR="0" lvl="0" indent="-342900" algn="l" defTabSz="457200" rtl="0" eaLnBrk="1" fontAlgn="auto" latinLnBrk="0" hangingPunct="1">
              <a:lnSpc>
                <a:spcPct val="100000"/>
              </a:lnSpc>
              <a:spcBef>
                <a:spcPct val="20000"/>
              </a:spcBef>
              <a:spcAft>
                <a:spcPts val="0"/>
              </a:spcAft>
              <a:buClr>
                <a:srgbClr val="E4792F"/>
              </a:buClr>
              <a:buSzPct val="90000"/>
              <a:buFont typeface="Wingdings" charset="2"/>
              <a:buChar char="§"/>
              <a:tabLst/>
              <a:defRPr/>
            </a:pPr>
            <a:endParaRPr kumimoji="0" lang="en-US" sz="1800" b="0" i="0" u="none" strike="noStrike" kern="1200" cap="none" spc="0" normalizeH="0" baseline="0" noProof="0" dirty="0">
              <a:ln>
                <a:noFill/>
              </a:ln>
              <a:solidFill>
                <a:srgbClr val="5A5A59"/>
              </a:solidFill>
              <a:effectLst/>
              <a:uLnTx/>
              <a:uFillTx/>
              <a:latin typeface="Arial"/>
              <a:ea typeface=""/>
              <a:cs typeface="Arial"/>
            </a:endParaRPr>
          </a:p>
          <a:p>
            <a:pPr marL="342900" marR="0" lvl="0" indent="-342900" algn="l" defTabSz="457200" rtl="0" eaLnBrk="1" fontAlgn="auto" latinLnBrk="0" hangingPunct="1">
              <a:lnSpc>
                <a:spcPct val="100000"/>
              </a:lnSpc>
              <a:spcBef>
                <a:spcPct val="20000"/>
              </a:spcBef>
              <a:spcAft>
                <a:spcPts val="0"/>
              </a:spcAft>
              <a:buClr>
                <a:srgbClr val="E4792F"/>
              </a:buClr>
              <a:buSzPct val="90000"/>
              <a:buFont typeface="Wingdings" charset="2"/>
              <a:buChar char="§"/>
              <a:tabLst/>
              <a:defRPr/>
            </a:pPr>
            <a:endParaRPr kumimoji="0" lang="en-US" sz="2400" b="0" i="0" u="none" strike="noStrike" kern="1200" cap="none" spc="0" normalizeH="0" baseline="0" noProof="0" dirty="0">
              <a:ln>
                <a:noFill/>
              </a:ln>
              <a:solidFill>
                <a:srgbClr val="5A5A59"/>
              </a:solidFill>
              <a:effectLst/>
              <a:uLnTx/>
              <a:uFillTx/>
              <a:latin typeface="Arial"/>
              <a:ea typeface=""/>
              <a:cs typeface="Arial"/>
            </a:endParaRPr>
          </a:p>
        </p:txBody>
      </p:sp>
      <p:sp>
        <p:nvSpPr>
          <p:cNvPr id="8" name="Slide Number Placeholder 3">
            <a:extLst>
              <a:ext uri="{FF2B5EF4-FFF2-40B4-BE49-F238E27FC236}">
                <a16:creationId xmlns="" xmlns:a16="http://schemas.microsoft.com/office/drawing/2014/main" id="{639180E5-BA81-FC47-8297-B88E16D861E2}"/>
              </a:ext>
            </a:extLst>
          </p:cNvPr>
          <p:cNvSpPr>
            <a:spLocks noGrp="1"/>
          </p:cNvSpPr>
          <p:nvPr>
            <p:ph type="sldNum" sz="quarter" idx="12"/>
          </p:nvPr>
        </p:nvSpPr>
        <p:spPr>
          <a:xfrm>
            <a:off x="8686800" y="6400800"/>
            <a:ext cx="457200" cy="228600"/>
          </a:xfrm>
        </p:spPr>
        <p:txBody>
          <a:bodyPr/>
          <a:lstStyle/>
          <a:p>
            <a:r>
              <a:rPr lang="en-US" dirty="0"/>
              <a:t>[</a:t>
            </a:r>
            <a:fld id="{76D38D03-E499-421F-8F30-CF88C5BC5D09}" type="slidenum">
              <a:rPr lang="en-US" smtClean="0"/>
              <a:pPr/>
              <a:t>7</a:t>
            </a:fld>
            <a:r>
              <a:rPr lang="en-US" dirty="0"/>
              <a:t>]</a:t>
            </a:r>
          </a:p>
        </p:txBody>
      </p:sp>
      <p:sp>
        <p:nvSpPr>
          <p:cNvPr id="3" name="TextBox 2">
            <a:extLst>
              <a:ext uri="{FF2B5EF4-FFF2-40B4-BE49-F238E27FC236}">
                <a16:creationId xmlns="" xmlns:a16="http://schemas.microsoft.com/office/drawing/2014/main" id="{0572E341-EDBA-1847-AACE-23EF33565E4F}"/>
              </a:ext>
            </a:extLst>
          </p:cNvPr>
          <p:cNvSpPr txBox="1"/>
          <p:nvPr/>
        </p:nvSpPr>
        <p:spPr>
          <a:xfrm>
            <a:off x="554603" y="1993880"/>
            <a:ext cx="8132197" cy="3416320"/>
          </a:xfrm>
          <a:prstGeom prst="rect">
            <a:avLst/>
          </a:prstGeom>
          <a:noFill/>
        </p:spPr>
        <p:txBody>
          <a:bodyPr wrap="square" rtlCol="0">
            <a:spAutoFit/>
          </a:bodyPr>
          <a:lstStyle/>
          <a:p>
            <a:r>
              <a:rPr lang="en-US" dirty="0">
                <a:latin typeface="Arial" charset="0"/>
                <a:ea typeface="Arial" charset="0"/>
                <a:cs typeface="Arial" charset="0"/>
              </a:rPr>
              <a:t>The Action Plan for Bermuda’s Master Plan is divided into five sections: 1) Management and Coordination; 2) Prevention; 3) Treatment; 4) Supply reduction; and 5) Research, Evaluation and Policy. </a:t>
            </a:r>
          </a:p>
          <a:p>
            <a:endParaRPr lang="en-US" dirty="0">
              <a:latin typeface="Arial" charset="0"/>
              <a:ea typeface="Arial" charset="0"/>
              <a:cs typeface="Arial" charset="0"/>
            </a:endParaRPr>
          </a:p>
          <a:p>
            <a:r>
              <a:rPr lang="en-US" dirty="0">
                <a:latin typeface="Arial" charset="0"/>
                <a:ea typeface="Arial" charset="0"/>
                <a:cs typeface="Arial" charset="0"/>
              </a:rPr>
              <a:t>Bermuda’s drug control plan has made significant inroads in each of these areas, but a large portion of the overall action plan remains incomplete. </a:t>
            </a:r>
          </a:p>
          <a:p>
            <a:endParaRPr lang="en-US" dirty="0">
              <a:latin typeface="Arial" charset="0"/>
              <a:ea typeface="Arial" charset="0"/>
              <a:cs typeface="Arial" charset="0"/>
            </a:endParaRPr>
          </a:p>
          <a:p>
            <a:r>
              <a:rPr lang="en-US" dirty="0">
                <a:latin typeface="Arial" charset="0"/>
                <a:ea typeface="Arial" charset="0"/>
                <a:cs typeface="Arial" charset="0"/>
              </a:rPr>
              <a:t>As of January 2018, </a:t>
            </a:r>
          </a:p>
          <a:p>
            <a:pPr marL="742950" lvl="1" indent="-285750">
              <a:buFont typeface="Arial" panose="020B0604020202020204" pitchFamily="34" charset="0"/>
              <a:buChar char="•"/>
            </a:pPr>
            <a:r>
              <a:rPr lang="en-US" dirty="0">
                <a:latin typeface="Arial" charset="0"/>
                <a:ea typeface="Arial" charset="0"/>
                <a:cs typeface="Arial" charset="0"/>
              </a:rPr>
              <a:t>27 of the 59 (46 percent) action plan were incomplete. </a:t>
            </a:r>
          </a:p>
          <a:p>
            <a:pPr marL="742950" lvl="1" indent="-285750">
              <a:buFont typeface="Arial" panose="020B0604020202020204" pitchFamily="34" charset="0"/>
              <a:buChar char="•"/>
            </a:pPr>
            <a:r>
              <a:rPr lang="en-US" dirty="0">
                <a:latin typeface="Arial" charset="0"/>
                <a:ea typeface="Arial" charset="0"/>
                <a:cs typeface="Arial" charset="0"/>
              </a:rPr>
              <a:t>Nineteen action plan points are considered complete, </a:t>
            </a:r>
          </a:p>
          <a:p>
            <a:pPr marL="742950" lvl="1" indent="-285750">
              <a:buFont typeface="Arial" panose="020B0604020202020204" pitchFamily="34" charset="0"/>
              <a:buChar char="•"/>
            </a:pPr>
            <a:r>
              <a:rPr lang="en-US" dirty="0">
                <a:latin typeface="Arial" charset="0"/>
                <a:ea typeface="Arial" charset="0"/>
                <a:cs typeface="Arial" charset="0"/>
              </a:rPr>
              <a:t>8 action points are classified as “ongoing”, and </a:t>
            </a:r>
          </a:p>
          <a:p>
            <a:pPr marL="742950" lvl="1" indent="-285750">
              <a:buFont typeface="Arial" panose="020B0604020202020204" pitchFamily="34" charset="0"/>
              <a:buChar char="•"/>
            </a:pPr>
            <a:r>
              <a:rPr lang="en-US" dirty="0">
                <a:latin typeface="Arial" charset="0"/>
                <a:ea typeface="Arial" charset="0"/>
                <a:cs typeface="Arial" charset="0"/>
              </a:rPr>
              <a:t>5 action points are catalogued as “partially complete”. </a:t>
            </a:r>
          </a:p>
        </p:txBody>
      </p:sp>
    </p:spTree>
    <p:extLst>
      <p:ext uri="{BB962C8B-B14F-4D97-AF65-F5344CB8AC3E}">
        <p14:creationId xmlns:p14="http://schemas.microsoft.com/office/powerpoint/2010/main" val="886746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solidFill>
                  <a:srgbClr val="FFFFFF"/>
                </a:solidFill>
                <a:latin typeface="Arial"/>
                <a:cs typeface="Arial"/>
              </a:rPr>
              <a:t>Expected Success in Achieving Action Plans</a:t>
            </a:r>
            <a:endParaRPr lang="en-US" dirty="0"/>
          </a:p>
        </p:txBody>
      </p:sp>
      <p:sp>
        <p:nvSpPr>
          <p:cNvPr id="7" name="Content Placeholder 3"/>
          <p:cNvSpPr txBox="1">
            <a:spLocks/>
          </p:cNvSpPr>
          <p:nvPr/>
        </p:nvSpPr>
        <p:spPr>
          <a:xfrm>
            <a:off x="577850" y="1632852"/>
            <a:ext cx="8108950" cy="4463148"/>
          </a:xfrm>
          <a:prstGeom prst="rect">
            <a:avLst/>
          </a:prstGeom>
        </p:spPr>
        <p:txBody>
          <a:bodyPr vert="horz" lIns="0" tIns="0" rIns="0" bIns="0" rtlCol="0">
            <a:noAutofit/>
          </a:bodyPr>
          <a:lstStyle>
            <a:lvl1pPr marL="342900" indent="-342900" algn="l" defTabSz="457200" rtl="0" eaLnBrk="1" latinLnBrk="0" hangingPunct="1">
              <a:lnSpc>
                <a:spcPct val="100000"/>
              </a:lnSpc>
              <a:spcBef>
                <a:spcPct val="20000"/>
              </a:spcBef>
              <a:buClr>
                <a:schemeClr val="tx2"/>
              </a:buClr>
              <a:buSzPct val="90000"/>
              <a:buFont typeface="Wingdings" charset="2"/>
              <a:buChar char="§"/>
              <a:defRPr sz="2400" kern="1200">
                <a:solidFill>
                  <a:schemeClr val="tx1"/>
                </a:solidFill>
                <a:latin typeface="Arial"/>
                <a:ea typeface="+mn-ea"/>
                <a:cs typeface="Arial"/>
              </a:defRPr>
            </a:lvl1pPr>
            <a:lvl2pPr marL="742950" indent="-285750" algn="l" defTabSz="457200" rtl="0" eaLnBrk="1" latinLnBrk="0" hangingPunct="1">
              <a:lnSpc>
                <a:spcPct val="100000"/>
              </a:lnSpc>
              <a:spcBef>
                <a:spcPct val="20000"/>
              </a:spcBef>
              <a:buClr>
                <a:schemeClr val="tx2"/>
              </a:buClr>
              <a:buSzPct val="100000"/>
              <a:buFont typeface="Lucida Grande"/>
              <a:buChar char="–"/>
              <a:defRPr sz="2200" kern="1200">
                <a:solidFill>
                  <a:schemeClr val="tx1"/>
                </a:solidFill>
                <a:latin typeface="Arial"/>
                <a:ea typeface="+mn-ea"/>
                <a:cs typeface="Arial"/>
              </a:defRPr>
            </a:lvl2pPr>
            <a:lvl3pPr marL="1143000" indent="-228600" algn="l" defTabSz="457200" rtl="0" eaLnBrk="1" latinLnBrk="0" hangingPunct="1">
              <a:lnSpc>
                <a:spcPct val="100000"/>
              </a:lnSpc>
              <a:spcBef>
                <a:spcPct val="20000"/>
              </a:spcBef>
              <a:buClr>
                <a:schemeClr val="tx2"/>
              </a:buClr>
              <a:buSzPct val="100000"/>
              <a:buFont typeface="Lucida Grande"/>
              <a:buChar char="–"/>
              <a:defRPr sz="2000" kern="1200">
                <a:solidFill>
                  <a:schemeClr val="tx1"/>
                </a:solidFill>
                <a:latin typeface="Arial"/>
                <a:ea typeface="+mn-ea"/>
                <a:cs typeface="Arial"/>
              </a:defRPr>
            </a:lvl3pPr>
            <a:lvl4pPr marL="1600200" indent="-228600" algn="l" defTabSz="457200" rtl="0" eaLnBrk="1" latinLnBrk="0" hangingPunct="1">
              <a:lnSpc>
                <a:spcPct val="100000"/>
              </a:lnSpc>
              <a:spcBef>
                <a:spcPct val="20000"/>
              </a:spcBef>
              <a:buClr>
                <a:schemeClr val="tx2"/>
              </a:buClr>
              <a:buSzPct val="100000"/>
              <a:buFont typeface="Lucida Grande"/>
              <a:buChar char="–"/>
              <a:defRPr sz="1800" kern="1200">
                <a:solidFill>
                  <a:schemeClr val="tx1"/>
                </a:solidFill>
                <a:latin typeface="Arial"/>
                <a:ea typeface="+mn-ea"/>
                <a:cs typeface="Arial"/>
              </a:defRPr>
            </a:lvl4pPr>
            <a:lvl5pPr marL="2057400" indent="-228600" algn="l" defTabSz="457200" rtl="0" eaLnBrk="1" latinLnBrk="0" hangingPunct="1">
              <a:lnSpc>
                <a:spcPct val="100000"/>
              </a:lnSpc>
              <a:spcBef>
                <a:spcPct val="20000"/>
              </a:spcBef>
              <a:buClr>
                <a:schemeClr val="tx2"/>
              </a:buClr>
              <a:buSzPct val="100000"/>
              <a:buFont typeface="Lucida Grande"/>
              <a:buChar char="–"/>
              <a:defRPr sz="16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42900" marR="0" lvl="0" indent="-342900" algn="l" defTabSz="457200" rtl="0" eaLnBrk="1" fontAlgn="auto" latinLnBrk="0" hangingPunct="1">
              <a:lnSpc>
                <a:spcPct val="100000"/>
              </a:lnSpc>
              <a:spcBef>
                <a:spcPct val="20000"/>
              </a:spcBef>
              <a:spcAft>
                <a:spcPts val="0"/>
              </a:spcAft>
              <a:buClr>
                <a:srgbClr val="E4792F"/>
              </a:buClr>
              <a:buSzPct val="90000"/>
              <a:buFont typeface="Wingdings" charset="2"/>
              <a:buChar char="§"/>
              <a:tabLst/>
              <a:defRPr/>
            </a:pPr>
            <a:endParaRPr kumimoji="0" lang="en-US" sz="1800" b="0" i="0" u="none" strike="noStrike" kern="1200" cap="none" spc="0" normalizeH="0" baseline="0" noProof="0" dirty="0">
              <a:ln>
                <a:noFill/>
              </a:ln>
              <a:solidFill>
                <a:srgbClr val="5A5A59"/>
              </a:solidFill>
              <a:effectLst/>
              <a:uLnTx/>
              <a:uFillTx/>
              <a:latin typeface="Arial"/>
              <a:ea typeface=""/>
              <a:cs typeface="Arial"/>
            </a:endParaRPr>
          </a:p>
          <a:p>
            <a:pPr marL="342900" marR="0" lvl="0" indent="-342900" algn="l" defTabSz="457200" rtl="0" eaLnBrk="1" fontAlgn="auto" latinLnBrk="0" hangingPunct="1">
              <a:lnSpc>
                <a:spcPct val="100000"/>
              </a:lnSpc>
              <a:spcBef>
                <a:spcPct val="20000"/>
              </a:spcBef>
              <a:spcAft>
                <a:spcPts val="0"/>
              </a:spcAft>
              <a:buClr>
                <a:srgbClr val="E4792F"/>
              </a:buClr>
              <a:buSzPct val="90000"/>
              <a:buFont typeface="Wingdings" charset="2"/>
              <a:buChar char="§"/>
              <a:tabLst/>
              <a:defRPr/>
            </a:pPr>
            <a:endParaRPr kumimoji="0" lang="en-US" sz="2400" b="0" i="0" u="none" strike="noStrike" kern="1200" cap="none" spc="0" normalizeH="0" baseline="0" noProof="0" dirty="0">
              <a:ln>
                <a:noFill/>
              </a:ln>
              <a:solidFill>
                <a:srgbClr val="5A5A59"/>
              </a:solidFill>
              <a:effectLst/>
              <a:uLnTx/>
              <a:uFillTx/>
              <a:latin typeface="Arial"/>
              <a:ea typeface=""/>
              <a:cs typeface="Arial"/>
            </a:endParaRPr>
          </a:p>
        </p:txBody>
      </p:sp>
      <p:sp>
        <p:nvSpPr>
          <p:cNvPr id="8" name="Slide Number Placeholder 3">
            <a:extLst>
              <a:ext uri="{FF2B5EF4-FFF2-40B4-BE49-F238E27FC236}">
                <a16:creationId xmlns="" xmlns:a16="http://schemas.microsoft.com/office/drawing/2014/main" id="{639180E5-BA81-FC47-8297-B88E16D861E2}"/>
              </a:ext>
            </a:extLst>
          </p:cNvPr>
          <p:cNvSpPr>
            <a:spLocks noGrp="1"/>
          </p:cNvSpPr>
          <p:nvPr>
            <p:ph type="sldNum" sz="quarter" idx="12"/>
          </p:nvPr>
        </p:nvSpPr>
        <p:spPr>
          <a:xfrm>
            <a:off x="8686800" y="6400800"/>
            <a:ext cx="457200" cy="228600"/>
          </a:xfrm>
        </p:spPr>
        <p:txBody>
          <a:bodyPr/>
          <a:lstStyle/>
          <a:p>
            <a:r>
              <a:rPr lang="en-US" dirty="0"/>
              <a:t>[</a:t>
            </a:r>
            <a:fld id="{76D38D03-E499-421F-8F30-CF88C5BC5D09}" type="slidenum">
              <a:rPr lang="en-US" smtClean="0"/>
              <a:pPr/>
              <a:t>8</a:t>
            </a:fld>
            <a:r>
              <a:rPr lang="en-US" dirty="0"/>
              <a:t>]</a:t>
            </a:r>
          </a:p>
        </p:txBody>
      </p:sp>
      <p:pic>
        <p:nvPicPr>
          <p:cNvPr id="10" name="Picture 9">
            <a:extLst>
              <a:ext uri="{FF2B5EF4-FFF2-40B4-BE49-F238E27FC236}">
                <a16:creationId xmlns="" xmlns:a16="http://schemas.microsoft.com/office/drawing/2014/main" id="{ABF01BEA-E803-EB45-B52B-7B5309D0E017}"/>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1066800" y="1783080"/>
            <a:ext cx="6858000" cy="4084320"/>
          </a:xfrm>
          <a:prstGeom prst="rect">
            <a:avLst/>
          </a:prstGeom>
        </p:spPr>
      </p:pic>
    </p:spTree>
    <p:extLst>
      <p:ext uri="{BB962C8B-B14F-4D97-AF65-F5344CB8AC3E}">
        <p14:creationId xmlns:p14="http://schemas.microsoft.com/office/powerpoint/2010/main" val="25808014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solidFill>
                  <a:srgbClr val="FFFFFF"/>
                </a:solidFill>
                <a:latin typeface="Arial"/>
                <a:cs typeface="Arial"/>
              </a:rPr>
              <a:t>Finding with Regard to Overall Drug Use</a:t>
            </a:r>
            <a:endParaRPr lang="en-US" dirty="0"/>
          </a:p>
        </p:txBody>
      </p:sp>
      <p:sp>
        <p:nvSpPr>
          <p:cNvPr id="7" name="Content Placeholder 3"/>
          <p:cNvSpPr txBox="1">
            <a:spLocks/>
          </p:cNvSpPr>
          <p:nvPr/>
        </p:nvSpPr>
        <p:spPr>
          <a:xfrm>
            <a:off x="577850" y="1632852"/>
            <a:ext cx="8108950" cy="4463148"/>
          </a:xfrm>
          <a:prstGeom prst="rect">
            <a:avLst/>
          </a:prstGeom>
        </p:spPr>
        <p:txBody>
          <a:bodyPr vert="horz" lIns="0" tIns="0" rIns="0" bIns="0" rtlCol="0">
            <a:noAutofit/>
          </a:bodyPr>
          <a:lstStyle>
            <a:lvl1pPr marL="342900" indent="-342900" algn="l" defTabSz="457200" rtl="0" eaLnBrk="1" latinLnBrk="0" hangingPunct="1">
              <a:lnSpc>
                <a:spcPct val="100000"/>
              </a:lnSpc>
              <a:spcBef>
                <a:spcPct val="20000"/>
              </a:spcBef>
              <a:buClr>
                <a:schemeClr val="tx2"/>
              </a:buClr>
              <a:buSzPct val="90000"/>
              <a:buFont typeface="Wingdings" charset="2"/>
              <a:buChar char="§"/>
              <a:defRPr sz="2400" kern="1200">
                <a:solidFill>
                  <a:schemeClr val="tx1"/>
                </a:solidFill>
                <a:latin typeface="Arial"/>
                <a:ea typeface="+mn-ea"/>
                <a:cs typeface="Arial"/>
              </a:defRPr>
            </a:lvl1pPr>
            <a:lvl2pPr marL="742950" indent="-285750" algn="l" defTabSz="457200" rtl="0" eaLnBrk="1" latinLnBrk="0" hangingPunct="1">
              <a:lnSpc>
                <a:spcPct val="100000"/>
              </a:lnSpc>
              <a:spcBef>
                <a:spcPct val="20000"/>
              </a:spcBef>
              <a:buClr>
                <a:schemeClr val="tx2"/>
              </a:buClr>
              <a:buSzPct val="100000"/>
              <a:buFont typeface="Lucida Grande"/>
              <a:buChar char="–"/>
              <a:defRPr sz="2200" kern="1200">
                <a:solidFill>
                  <a:schemeClr val="tx1"/>
                </a:solidFill>
                <a:latin typeface="Arial"/>
                <a:ea typeface="+mn-ea"/>
                <a:cs typeface="Arial"/>
              </a:defRPr>
            </a:lvl2pPr>
            <a:lvl3pPr marL="1143000" indent="-228600" algn="l" defTabSz="457200" rtl="0" eaLnBrk="1" latinLnBrk="0" hangingPunct="1">
              <a:lnSpc>
                <a:spcPct val="100000"/>
              </a:lnSpc>
              <a:spcBef>
                <a:spcPct val="20000"/>
              </a:spcBef>
              <a:buClr>
                <a:schemeClr val="tx2"/>
              </a:buClr>
              <a:buSzPct val="100000"/>
              <a:buFont typeface="Lucida Grande"/>
              <a:buChar char="–"/>
              <a:defRPr sz="2000" kern="1200">
                <a:solidFill>
                  <a:schemeClr val="tx1"/>
                </a:solidFill>
                <a:latin typeface="Arial"/>
                <a:ea typeface="+mn-ea"/>
                <a:cs typeface="Arial"/>
              </a:defRPr>
            </a:lvl3pPr>
            <a:lvl4pPr marL="1600200" indent="-228600" algn="l" defTabSz="457200" rtl="0" eaLnBrk="1" latinLnBrk="0" hangingPunct="1">
              <a:lnSpc>
                <a:spcPct val="100000"/>
              </a:lnSpc>
              <a:spcBef>
                <a:spcPct val="20000"/>
              </a:spcBef>
              <a:buClr>
                <a:schemeClr val="tx2"/>
              </a:buClr>
              <a:buSzPct val="100000"/>
              <a:buFont typeface="Lucida Grande"/>
              <a:buChar char="–"/>
              <a:defRPr sz="1800" kern="1200">
                <a:solidFill>
                  <a:schemeClr val="tx1"/>
                </a:solidFill>
                <a:latin typeface="Arial"/>
                <a:ea typeface="+mn-ea"/>
                <a:cs typeface="Arial"/>
              </a:defRPr>
            </a:lvl4pPr>
            <a:lvl5pPr marL="2057400" indent="-228600" algn="l" defTabSz="457200" rtl="0" eaLnBrk="1" latinLnBrk="0" hangingPunct="1">
              <a:lnSpc>
                <a:spcPct val="100000"/>
              </a:lnSpc>
              <a:spcBef>
                <a:spcPct val="20000"/>
              </a:spcBef>
              <a:buClr>
                <a:schemeClr val="tx2"/>
              </a:buClr>
              <a:buSzPct val="100000"/>
              <a:buFont typeface="Lucida Grande"/>
              <a:buChar char="–"/>
              <a:defRPr sz="16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42900" marR="0" lvl="0" indent="-342900" algn="l" defTabSz="457200" rtl="0" eaLnBrk="1" fontAlgn="auto" latinLnBrk="0" hangingPunct="1">
              <a:lnSpc>
                <a:spcPct val="100000"/>
              </a:lnSpc>
              <a:spcBef>
                <a:spcPct val="20000"/>
              </a:spcBef>
              <a:spcAft>
                <a:spcPts val="0"/>
              </a:spcAft>
              <a:buClr>
                <a:srgbClr val="E4792F"/>
              </a:buClr>
              <a:buSzPct val="90000"/>
              <a:buFont typeface="Wingdings" charset="2"/>
              <a:buChar char="§"/>
              <a:tabLst/>
              <a:defRPr/>
            </a:pPr>
            <a:endParaRPr kumimoji="0" lang="en-US" sz="1800" b="0" i="0" u="none" strike="noStrike" kern="1200" cap="none" spc="0" normalizeH="0" baseline="0" noProof="0" dirty="0">
              <a:ln>
                <a:noFill/>
              </a:ln>
              <a:solidFill>
                <a:srgbClr val="5A5A59"/>
              </a:solidFill>
              <a:effectLst/>
              <a:uLnTx/>
              <a:uFillTx/>
              <a:latin typeface="Arial"/>
              <a:ea typeface=""/>
              <a:cs typeface="Arial"/>
            </a:endParaRPr>
          </a:p>
          <a:p>
            <a:pPr marL="342900" marR="0" lvl="0" indent="-342900" algn="l" defTabSz="457200" rtl="0" eaLnBrk="1" fontAlgn="auto" latinLnBrk="0" hangingPunct="1">
              <a:lnSpc>
                <a:spcPct val="100000"/>
              </a:lnSpc>
              <a:spcBef>
                <a:spcPct val="20000"/>
              </a:spcBef>
              <a:spcAft>
                <a:spcPts val="0"/>
              </a:spcAft>
              <a:buClr>
                <a:srgbClr val="E4792F"/>
              </a:buClr>
              <a:buSzPct val="90000"/>
              <a:buFont typeface="Wingdings" charset="2"/>
              <a:buChar char="§"/>
              <a:tabLst/>
              <a:defRPr/>
            </a:pPr>
            <a:endParaRPr kumimoji="0" lang="en-US" sz="2400" b="0" i="0" u="none" strike="noStrike" kern="1200" cap="none" spc="0" normalizeH="0" baseline="0" noProof="0" dirty="0">
              <a:ln>
                <a:noFill/>
              </a:ln>
              <a:solidFill>
                <a:srgbClr val="5A5A59"/>
              </a:solidFill>
              <a:effectLst/>
              <a:uLnTx/>
              <a:uFillTx/>
              <a:latin typeface="Arial"/>
              <a:ea typeface=""/>
              <a:cs typeface="Arial"/>
            </a:endParaRPr>
          </a:p>
        </p:txBody>
      </p:sp>
      <p:sp>
        <p:nvSpPr>
          <p:cNvPr id="8" name="Slide Number Placeholder 3">
            <a:extLst>
              <a:ext uri="{FF2B5EF4-FFF2-40B4-BE49-F238E27FC236}">
                <a16:creationId xmlns="" xmlns:a16="http://schemas.microsoft.com/office/drawing/2014/main" id="{639180E5-BA81-FC47-8297-B88E16D861E2}"/>
              </a:ext>
            </a:extLst>
          </p:cNvPr>
          <p:cNvSpPr>
            <a:spLocks noGrp="1"/>
          </p:cNvSpPr>
          <p:nvPr>
            <p:ph type="sldNum" sz="quarter" idx="12"/>
          </p:nvPr>
        </p:nvSpPr>
        <p:spPr>
          <a:xfrm>
            <a:off x="8686800" y="6400800"/>
            <a:ext cx="457200" cy="228600"/>
          </a:xfrm>
        </p:spPr>
        <p:txBody>
          <a:bodyPr/>
          <a:lstStyle/>
          <a:p>
            <a:r>
              <a:rPr lang="en-US" dirty="0"/>
              <a:t>[</a:t>
            </a:r>
            <a:fld id="{76D38D03-E499-421F-8F30-CF88C5BC5D09}" type="slidenum">
              <a:rPr lang="en-US" smtClean="0"/>
              <a:pPr/>
              <a:t>9</a:t>
            </a:fld>
            <a:r>
              <a:rPr lang="en-US" dirty="0"/>
              <a:t>]</a:t>
            </a:r>
          </a:p>
        </p:txBody>
      </p:sp>
      <p:sp>
        <p:nvSpPr>
          <p:cNvPr id="3" name="TextBox 2">
            <a:extLst>
              <a:ext uri="{FF2B5EF4-FFF2-40B4-BE49-F238E27FC236}">
                <a16:creationId xmlns="" xmlns:a16="http://schemas.microsoft.com/office/drawing/2014/main" id="{0572E341-EDBA-1847-AACE-23EF33565E4F}"/>
              </a:ext>
            </a:extLst>
          </p:cNvPr>
          <p:cNvSpPr txBox="1"/>
          <p:nvPr/>
        </p:nvSpPr>
        <p:spPr>
          <a:xfrm>
            <a:off x="990600" y="2139077"/>
            <a:ext cx="6934200" cy="2862322"/>
          </a:xfrm>
          <a:prstGeom prst="rect">
            <a:avLst/>
          </a:prstGeom>
          <a:noFill/>
        </p:spPr>
        <p:txBody>
          <a:bodyPr wrap="square" rtlCol="0">
            <a:spAutoFit/>
          </a:bodyPr>
          <a:lstStyle/>
          <a:p>
            <a:r>
              <a:rPr lang="en-US" dirty="0">
                <a:latin typeface="Arial" charset="0"/>
                <a:ea typeface="Arial" charset="0"/>
                <a:cs typeface="Arial" charset="0"/>
              </a:rPr>
              <a:t>We find progress in reducing adult drug use over the period of the Master Plan—this is the good news—but also find that Bermuda’s youth are using more drugs—this is the bad news. </a:t>
            </a:r>
          </a:p>
          <a:p>
            <a:endParaRPr lang="en-US" dirty="0">
              <a:latin typeface="Arial" charset="0"/>
              <a:ea typeface="Arial" charset="0"/>
              <a:cs typeface="Arial" charset="0"/>
            </a:endParaRPr>
          </a:p>
          <a:p>
            <a:endParaRPr lang="en-US" dirty="0">
              <a:latin typeface="Arial" charset="0"/>
              <a:ea typeface="Arial" charset="0"/>
              <a:cs typeface="Arial" charset="0"/>
            </a:endParaRPr>
          </a:p>
          <a:p>
            <a:r>
              <a:rPr lang="en-US" dirty="0">
                <a:latin typeface="Arial" charset="0"/>
                <a:ea typeface="Arial" charset="0"/>
                <a:cs typeface="Arial" charset="0"/>
              </a:rPr>
              <a:t>While the progress achieved with adults is good news for the formulation of the next Master Plan, the news about Bermuda’s youth should be a major cause for concern.</a:t>
            </a:r>
          </a:p>
          <a:p>
            <a:pPr marL="285750" indent="-285750">
              <a:buFont typeface="Arial" panose="020B0604020202020204" pitchFamily="34" charset="0"/>
              <a:buChar char="•"/>
            </a:pPr>
            <a:endParaRPr lang="en-US" dirty="0">
              <a:latin typeface="Arial" charset="0"/>
              <a:ea typeface="Arial" charset="0"/>
              <a:cs typeface="Arial" charset="0"/>
            </a:endParaRPr>
          </a:p>
          <a:p>
            <a:r>
              <a:rPr lang="en-US" dirty="0">
                <a:latin typeface="Arial" charset="0"/>
                <a:ea typeface="Arial" charset="0"/>
                <a:cs typeface="Arial" charset="0"/>
              </a:rPr>
              <a:t> </a:t>
            </a:r>
          </a:p>
        </p:txBody>
      </p:sp>
    </p:spTree>
    <p:extLst>
      <p:ext uri="{BB962C8B-B14F-4D97-AF65-F5344CB8AC3E}">
        <p14:creationId xmlns:p14="http://schemas.microsoft.com/office/powerpoint/2010/main" val="31045925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9200</TotalTime>
  <Words>2639</Words>
  <Application>Microsoft Office PowerPoint</Application>
  <PresentationFormat>On-screen Show (4:3)</PresentationFormat>
  <Paragraphs>193</Paragraphs>
  <Slides>17</Slides>
  <Notes>17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Calibri</vt:lpstr>
      <vt:lpstr>Folio Lt BT</vt:lpstr>
      <vt:lpstr>Folio Md BT</vt:lpstr>
      <vt:lpstr>Times New Roman</vt:lpstr>
      <vt:lpstr>Wingdings</vt:lpstr>
      <vt:lpstr>Office Theme</vt:lpstr>
      <vt:lpstr>An Evaluation of the National Drug Control Master Plan and Action Plan:  2013—2017</vt:lpstr>
      <vt:lpstr>Our Approach</vt:lpstr>
      <vt:lpstr>Structure of the Strategy</vt:lpstr>
      <vt:lpstr>Strengthen Key Strategic Goals</vt:lpstr>
      <vt:lpstr>Budget: Comes Up Short (they always do)</vt:lpstr>
      <vt:lpstr>Budget: But Demand does better than Supply</vt:lpstr>
      <vt:lpstr>Expected Success in Achieving Action Plans</vt:lpstr>
      <vt:lpstr>Expected Success in Achieving Action Plans</vt:lpstr>
      <vt:lpstr>Finding with Regard to Overall Drug Use</vt:lpstr>
      <vt:lpstr>Findings with Regard to Adult Drug Use</vt:lpstr>
      <vt:lpstr>Change in Youth Drug Use:  Concern about Current Marijuana Use</vt:lpstr>
      <vt:lpstr>Drug-related Health Consequences Continue to be a Small Problem</vt:lpstr>
      <vt:lpstr>Increasing Drug Treatment Admissions</vt:lpstr>
      <vt:lpstr>Improvement (reduction) in crimes, drug possession, and importation of drugs </vt:lpstr>
      <vt:lpstr>Our Six Major Recommendations (w/o detail)</vt:lpstr>
      <vt:lpstr>Our Six Major Recommendations (with detail)</vt:lpstr>
      <vt:lpstr>Conclusions</vt:lpstr>
    </vt:vector>
  </TitlesOfParts>
  <Company>Grizli777</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Lokesh</dc:creator>
  <cp:lastModifiedBy>Raynor, Kyla J.</cp:lastModifiedBy>
  <cp:revision>474</cp:revision>
  <cp:lastPrinted>2018-10-09T11:55:08Z</cp:lastPrinted>
  <dcterms:created xsi:type="dcterms:W3CDTF">2014-11-10T02:29:29Z</dcterms:created>
  <dcterms:modified xsi:type="dcterms:W3CDTF">2018-10-23T17:11:03Z</dcterms:modified>
</cp:coreProperties>
</file>