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68" r:id="rId4"/>
    <p:sldId id="257" r:id="rId5"/>
    <p:sldId id="264" r:id="rId6"/>
    <p:sldId id="266" r:id="rId7"/>
    <p:sldId id="272" r:id="rId8"/>
    <p:sldId id="271" r:id="rId9"/>
    <p:sldId id="261" r:id="rId10"/>
    <p:sldId id="259" r:id="rId11"/>
    <p:sldId id="260" r:id="rId12"/>
    <p:sldId id="258" r:id="rId13"/>
    <p:sldId id="267" r:id="rId14"/>
    <p:sldId id="273" r:id="rId15"/>
    <p:sldId id="274" r:id="rId16"/>
    <p:sldId id="285" r:id="rId17"/>
    <p:sldId id="276" r:id="rId18"/>
    <p:sldId id="277" r:id="rId19"/>
    <p:sldId id="278" r:id="rId20"/>
    <p:sldId id="279" r:id="rId21"/>
    <p:sldId id="284" r:id="rId22"/>
    <p:sldId id="280" r:id="rId23"/>
    <p:sldId id="275" r:id="rId24"/>
    <p:sldId id="298" r:id="rId25"/>
    <p:sldId id="282" r:id="rId26"/>
    <p:sldId id="283" r:id="rId27"/>
    <p:sldId id="286" r:id="rId28"/>
    <p:sldId id="288" r:id="rId29"/>
    <p:sldId id="289" r:id="rId30"/>
    <p:sldId id="290" r:id="rId31"/>
    <p:sldId id="291" r:id="rId32"/>
    <p:sldId id="305" r:id="rId33"/>
    <p:sldId id="296" r:id="rId34"/>
    <p:sldId id="292" r:id="rId35"/>
    <p:sldId id="293" r:id="rId36"/>
    <p:sldId id="294" r:id="rId37"/>
    <p:sldId id="295" r:id="rId38"/>
    <p:sldId id="262" r:id="rId39"/>
    <p:sldId id="320" r:id="rId40"/>
    <p:sldId id="316" r:id="rId41"/>
    <p:sldId id="306" r:id="rId42"/>
    <p:sldId id="314" r:id="rId43"/>
    <p:sldId id="303" r:id="rId44"/>
    <p:sldId id="304" r:id="rId45"/>
    <p:sldId id="317" r:id="rId46"/>
    <p:sldId id="318" r:id="rId47"/>
    <p:sldId id="313" r:id="rId48"/>
    <p:sldId id="311" r:id="rId49"/>
    <p:sldId id="312" r:id="rId50"/>
    <p:sldId id="319" r:id="rId51"/>
    <p:sldId id="297" r:id="rId52"/>
    <p:sldId id="322" r:id="rId53"/>
    <p:sldId id="321" r:id="rId54"/>
    <p:sldId id="310" r:id="rId55"/>
    <p:sldId id="324" r:id="rId56"/>
    <p:sldId id="299" r:id="rId57"/>
    <p:sldId id="300" r:id="rId58"/>
    <p:sldId id="301" r:id="rId59"/>
    <p:sldId id="308" r:id="rId60"/>
    <p:sldId id="269" r:id="rId61"/>
    <p:sldId id="270" r:id="rId62"/>
    <p:sldId id="326"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E5722E-7B3D-4CF8-B323-5E67029119A9}"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55E0-B0CD-4E24-912F-3BA336D698EA}"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5722E-7B3D-4CF8-B323-5E67029119A9}"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55E0-B0CD-4E24-912F-3BA336D698E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E5722E-7B3D-4CF8-B323-5E67029119A9}"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55E0-B0CD-4E24-912F-3BA336D698E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E5722E-7B3D-4CF8-B323-5E67029119A9}"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55E0-B0CD-4E24-912F-3BA336D698EA}"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5722E-7B3D-4CF8-B323-5E67029119A9}"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55E0-B0CD-4E24-912F-3BA336D698E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E5722E-7B3D-4CF8-B323-5E67029119A9}" type="datetimeFigureOut">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55E0-B0CD-4E24-912F-3BA336D698EA}"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E5722E-7B3D-4CF8-B323-5E67029119A9}" type="datetimeFigureOut">
              <a:rPr lang="en-US" smtClean="0"/>
              <a:t>10/30/2018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555E0-B0CD-4E24-912F-3BA336D698EA}"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E5722E-7B3D-4CF8-B323-5E67029119A9}" type="datetimeFigureOut">
              <a:rPr lang="en-US" smtClean="0"/>
              <a:t>10/30/2018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555E0-B0CD-4E24-912F-3BA336D698E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5722E-7B3D-4CF8-B323-5E67029119A9}" type="datetimeFigureOut">
              <a:rPr lang="en-US" smtClean="0"/>
              <a:t>10/30/2018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555E0-B0CD-4E24-912F-3BA336D698E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5722E-7B3D-4CF8-B323-5E67029119A9}" type="datetimeFigureOut">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55E0-B0CD-4E24-912F-3BA336D698E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5722E-7B3D-4CF8-B323-5E67029119A9}" type="datetimeFigureOut">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55E0-B0CD-4E24-912F-3BA336D698EA}"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3E5722E-7B3D-4CF8-B323-5E67029119A9}" type="datetimeFigureOut">
              <a:rPr lang="en-US" smtClean="0"/>
              <a:t>10/30/2018</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2A555E0-B0CD-4E24-912F-3BA336D698E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FytvZdlrpKA"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h26xENEsao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iFCWVwNk9to" TargetMode="External"/><Relationship Id="rId2" Type="http://schemas.openxmlformats.org/officeDocument/2006/relationships/hyperlink" Target="https://www.youtube.com/watch?v=rfjtpp90lu8"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La0BNB487Y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2YLsce89Z_Y"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GGTfFBz0M1c"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7u5LoW-S4Z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IFp6FsH83c0"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zt0hLBF0rN8"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9PukqhfMxf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G5ti09MVRHo"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Q086Ts4IJr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GUnfLkt5k6k"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mzAP2ngQEs0"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DHeeENk-Fq8"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rCHqe9LTPsE"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B9Ig_JWgQCI"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BxvpIOyUTvE"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youtube.com/watch?v=TaQCs7cEviw"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youtube.com/watch?v=lJgP3wef2uY"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mNRsobfS8f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frydTHUf1W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008313" cy="260350"/>
          </a:xfrm>
        </p:spPr>
        <p:txBody>
          <a:bodyPr>
            <a:normAutofit fontScale="90000"/>
          </a:bodyPr>
          <a:lstStyle/>
          <a:p>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1400" y="0"/>
            <a:ext cx="5562599" cy="6858000"/>
          </a:xfrm>
        </p:spPr>
      </p:pic>
      <p:sp>
        <p:nvSpPr>
          <p:cNvPr id="6" name="Text Placeholder 5"/>
          <p:cNvSpPr>
            <a:spLocks noGrp="1"/>
          </p:cNvSpPr>
          <p:nvPr>
            <p:ph type="body" sz="half" idx="2"/>
          </p:nvPr>
        </p:nvSpPr>
        <p:spPr>
          <a:xfrm>
            <a:off x="152400" y="609600"/>
            <a:ext cx="3313113" cy="6172200"/>
          </a:xfrm>
        </p:spPr>
        <p:txBody>
          <a:bodyPr>
            <a:normAutofit lnSpcReduction="10000"/>
          </a:bodyPr>
          <a:lstStyle/>
          <a:p>
            <a:pPr algn="ctr"/>
            <a:endParaRPr lang="en-US" sz="2000" dirty="0" smtClean="0">
              <a:solidFill>
                <a:srgbClr val="C00000"/>
              </a:solidFill>
              <a:latin typeface="Times New Roman" panose="02020603050405020304" pitchFamily="18" charset="0"/>
              <a:cs typeface="Times New Roman" panose="02020603050405020304" pitchFamily="18" charset="0"/>
            </a:endParaRPr>
          </a:p>
          <a:p>
            <a:pPr algn="ctr"/>
            <a:endParaRPr lang="en-US" sz="2000" dirty="0">
              <a:solidFill>
                <a:srgbClr val="C00000"/>
              </a:solidFill>
              <a:latin typeface="Times New Roman" panose="02020603050405020304" pitchFamily="18" charset="0"/>
              <a:cs typeface="Times New Roman" panose="02020603050405020304" pitchFamily="18" charset="0"/>
            </a:endParaRPr>
          </a:p>
          <a:p>
            <a:pPr algn="ctr"/>
            <a:r>
              <a:rPr lang="en-US" sz="2000" b="1" dirty="0" smtClean="0">
                <a:solidFill>
                  <a:srgbClr val="C00000"/>
                </a:solidFill>
                <a:latin typeface="Times New Roman" panose="02020603050405020304" pitchFamily="18" charset="0"/>
                <a:cs typeface="Times New Roman" panose="02020603050405020304" pitchFamily="18" charset="0"/>
              </a:rPr>
              <a:t>THE GLORIFICATION</a:t>
            </a:r>
          </a:p>
          <a:p>
            <a:pPr algn="ctr"/>
            <a:r>
              <a:rPr lang="en-US" sz="2000" b="1" dirty="0" smtClean="0">
                <a:solidFill>
                  <a:srgbClr val="C00000"/>
                </a:solidFill>
                <a:latin typeface="Times New Roman" panose="02020603050405020304" pitchFamily="18" charset="0"/>
                <a:cs typeface="Times New Roman" panose="02020603050405020304" pitchFamily="18" charset="0"/>
              </a:rPr>
              <a:t>OF</a:t>
            </a:r>
          </a:p>
          <a:p>
            <a:pPr algn="ctr"/>
            <a:r>
              <a:rPr lang="en-US" sz="2000" b="1" dirty="0" smtClean="0">
                <a:solidFill>
                  <a:srgbClr val="C00000"/>
                </a:solidFill>
                <a:latin typeface="Times New Roman" panose="02020603050405020304" pitchFamily="18" charset="0"/>
                <a:cs typeface="Times New Roman" panose="02020603050405020304" pitchFamily="18" charset="0"/>
              </a:rPr>
              <a:t>SUBSTANCE ABUSE</a:t>
            </a:r>
          </a:p>
          <a:p>
            <a:pPr algn="ctr"/>
            <a:endParaRPr lang="en-US" sz="2000" b="1" dirty="0">
              <a:solidFill>
                <a:srgbClr val="C00000"/>
              </a:solidFill>
              <a:latin typeface="Times New Roman" panose="02020603050405020304" pitchFamily="18" charset="0"/>
              <a:cs typeface="Times New Roman" panose="02020603050405020304" pitchFamily="18" charset="0"/>
            </a:endParaRPr>
          </a:p>
          <a:p>
            <a:pPr algn="ctr"/>
            <a:endParaRPr lang="en-US" sz="2000" b="1" dirty="0" smtClean="0">
              <a:solidFill>
                <a:srgbClr val="C00000"/>
              </a:solidFill>
              <a:latin typeface="Times New Roman" panose="02020603050405020304" pitchFamily="18" charset="0"/>
              <a:cs typeface="Times New Roman" panose="02020603050405020304" pitchFamily="18" charset="0"/>
            </a:endParaRPr>
          </a:p>
          <a:p>
            <a:pPr algn="ctr"/>
            <a:endParaRPr lang="en-US" sz="2000" b="1" dirty="0">
              <a:solidFill>
                <a:srgbClr val="C00000"/>
              </a:solidFill>
              <a:latin typeface="Times New Roman" panose="02020603050405020304" pitchFamily="18" charset="0"/>
              <a:cs typeface="Times New Roman" panose="02020603050405020304" pitchFamily="18" charset="0"/>
            </a:endParaRPr>
          </a:p>
          <a:p>
            <a:pPr algn="ctr"/>
            <a:endParaRPr lang="en-US" sz="2000" b="1" dirty="0" smtClean="0">
              <a:solidFill>
                <a:srgbClr val="C00000"/>
              </a:solidFill>
              <a:latin typeface="Times New Roman" panose="02020603050405020304" pitchFamily="18" charset="0"/>
              <a:cs typeface="Times New Roman" panose="02020603050405020304" pitchFamily="18" charset="0"/>
            </a:endParaRPr>
          </a:p>
          <a:p>
            <a:pPr algn="ctr"/>
            <a:endParaRPr lang="en-US" sz="2000" b="1" dirty="0">
              <a:solidFill>
                <a:srgbClr val="C00000"/>
              </a:solidFill>
              <a:latin typeface="Times New Roman" panose="02020603050405020304" pitchFamily="18" charset="0"/>
              <a:cs typeface="Times New Roman" panose="02020603050405020304" pitchFamily="18" charset="0"/>
            </a:endParaRPr>
          </a:p>
          <a:p>
            <a:pPr algn="ctr"/>
            <a:endParaRPr lang="en-US" sz="2000" b="1" dirty="0" smtClean="0">
              <a:solidFill>
                <a:srgbClr val="C00000"/>
              </a:solidFill>
              <a:latin typeface="Times New Roman" panose="02020603050405020304" pitchFamily="18" charset="0"/>
              <a:cs typeface="Times New Roman" panose="02020603050405020304" pitchFamily="18" charset="0"/>
            </a:endParaRPr>
          </a:p>
          <a:p>
            <a:pPr algn="ctr"/>
            <a:endParaRPr lang="en-US" sz="2000" b="1" dirty="0">
              <a:solidFill>
                <a:srgbClr val="C00000"/>
              </a:solidFill>
              <a:latin typeface="Times New Roman" panose="02020603050405020304" pitchFamily="18" charset="0"/>
              <a:cs typeface="Times New Roman" panose="02020603050405020304" pitchFamily="18" charset="0"/>
            </a:endParaRPr>
          </a:p>
          <a:p>
            <a:pPr algn="ctr"/>
            <a:endParaRPr lang="en-US" sz="2000" b="1" dirty="0" smtClean="0">
              <a:solidFill>
                <a:srgbClr val="C00000"/>
              </a:solidFill>
              <a:latin typeface="Times New Roman" panose="02020603050405020304" pitchFamily="18" charset="0"/>
              <a:cs typeface="Times New Roman" panose="02020603050405020304" pitchFamily="18" charset="0"/>
            </a:endParaRPr>
          </a:p>
          <a:p>
            <a:pPr algn="ctr"/>
            <a:r>
              <a:rPr lang="en-US" sz="1200" b="1" dirty="0" smtClean="0">
                <a:solidFill>
                  <a:srgbClr val="C00000"/>
                </a:solidFill>
                <a:latin typeface="Times New Roman" panose="02020603050405020304" pitchFamily="18" charset="0"/>
                <a:cs typeface="Times New Roman" panose="02020603050405020304" pitchFamily="18" charset="0"/>
              </a:rPr>
              <a:t>The Worshipful Juan P. Wolffe</a:t>
            </a:r>
          </a:p>
          <a:p>
            <a:pPr algn="ctr"/>
            <a:r>
              <a:rPr lang="en-US" sz="1200" b="1" dirty="0" smtClean="0">
                <a:solidFill>
                  <a:srgbClr val="C00000"/>
                </a:solidFill>
                <a:latin typeface="Times New Roman" panose="02020603050405020304" pitchFamily="18" charset="0"/>
                <a:cs typeface="Times New Roman" panose="02020603050405020304" pitchFamily="18" charset="0"/>
              </a:rPr>
              <a:t>2018 Annual Meeting of </a:t>
            </a:r>
            <a:r>
              <a:rPr lang="en-US" sz="1200" b="1" dirty="0" err="1" smtClean="0">
                <a:solidFill>
                  <a:srgbClr val="C00000"/>
                </a:solidFill>
                <a:latin typeface="Times New Roman" panose="02020603050405020304" pitchFamily="18" charset="0"/>
                <a:cs typeface="Times New Roman" panose="02020603050405020304" pitchFamily="18" charset="0"/>
              </a:rPr>
              <a:t>BerDIN</a:t>
            </a:r>
            <a:endParaRPr lang="en-US" sz="1200" b="1" dirty="0" smtClean="0">
              <a:solidFill>
                <a:srgbClr val="C00000"/>
              </a:solidFill>
              <a:latin typeface="Times New Roman" panose="02020603050405020304" pitchFamily="18" charset="0"/>
              <a:cs typeface="Times New Roman" panose="02020603050405020304" pitchFamily="18" charset="0"/>
            </a:endParaRPr>
          </a:p>
          <a:p>
            <a:pPr algn="ctr"/>
            <a:r>
              <a:rPr lang="en-US" sz="1200" b="1" dirty="0" smtClean="0">
                <a:solidFill>
                  <a:srgbClr val="C00000"/>
                </a:solidFill>
                <a:latin typeface="Times New Roman" panose="02020603050405020304" pitchFamily="18" charset="0"/>
                <a:cs typeface="Times New Roman" panose="02020603050405020304" pitchFamily="18" charset="0"/>
              </a:rPr>
              <a:t>The Fairmont Hamilton Princess</a:t>
            </a:r>
          </a:p>
          <a:p>
            <a:pPr algn="ctr"/>
            <a:r>
              <a:rPr lang="en-US" sz="1200" b="1" dirty="0" smtClean="0">
                <a:solidFill>
                  <a:srgbClr val="C00000"/>
                </a:solidFill>
                <a:latin typeface="Times New Roman" panose="02020603050405020304" pitchFamily="18" charset="0"/>
                <a:cs typeface="Times New Roman" panose="02020603050405020304" pitchFamily="18" charset="0"/>
              </a:rPr>
              <a:t>18</a:t>
            </a:r>
            <a:r>
              <a:rPr lang="en-US" sz="1200" b="1" baseline="30000" dirty="0" smtClean="0">
                <a:solidFill>
                  <a:srgbClr val="C00000"/>
                </a:solidFill>
                <a:latin typeface="Times New Roman" panose="02020603050405020304" pitchFamily="18" charset="0"/>
                <a:cs typeface="Times New Roman" panose="02020603050405020304" pitchFamily="18" charset="0"/>
              </a:rPr>
              <a:t>th</a:t>
            </a:r>
            <a:r>
              <a:rPr lang="en-US" sz="1200" b="1" dirty="0" smtClean="0">
                <a:solidFill>
                  <a:srgbClr val="C00000"/>
                </a:solidFill>
                <a:latin typeface="Times New Roman" panose="02020603050405020304" pitchFamily="18" charset="0"/>
                <a:cs typeface="Times New Roman" panose="02020603050405020304" pitchFamily="18" charset="0"/>
              </a:rPr>
              <a:t> &amp; 19</a:t>
            </a:r>
            <a:r>
              <a:rPr lang="en-US" sz="1200" b="1" baseline="30000" dirty="0" smtClean="0">
                <a:solidFill>
                  <a:srgbClr val="C00000"/>
                </a:solidFill>
                <a:latin typeface="Times New Roman" panose="02020603050405020304" pitchFamily="18" charset="0"/>
                <a:cs typeface="Times New Roman" panose="02020603050405020304" pitchFamily="18" charset="0"/>
              </a:rPr>
              <a:t>th</a:t>
            </a:r>
            <a:r>
              <a:rPr lang="en-US" sz="1200" b="1" dirty="0" smtClean="0">
                <a:solidFill>
                  <a:srgbClr val="C00000"/>
                </a:solidFill>
                <a:latin typeface="Times New Roman" panose="02020603050405020304" pitchFamily="18" charset="0"/>
                <a:cs typeface="Times New Roman" panose="02020603050405020304" pitchFamily="18" charset="0"/>
              </a:rPr>
              <a:t> October 2018</a:t>
            </a:r>
            <a:endParaRPr lang="en-US" sz="1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044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304800"/>
            <a:ext cx="6512511" cy="762000"/>
          </a:xfrm>
        </p:spPr>
        <p:txBody>
          <a:bodyPr/>
          <a:lstStyle/>
          <a:p>
            <a:endParaRPr lang="en-US" dirty="0"/>
          </a:p>
        </p:txBody>
      </p:sp>
      <p:sp>
        <p:nvSpPr>
          <p:cNvPr id="3" name="Content Placeholder 2"/>
          <p:cNvSpPr>
            <a:spLocks noGrp="1"/>
          </p:cNvSpPr>
          <p:nvPr>
            <p:ph sz="quarter" idx="13"/>
          </p:nvPr>
        </p:nvSpPr>
        <p:spPr>
          <a:xfrm>
            <a:off x="152400" y="1295400"/>
            <a:ext cx="8763000" cy="5181600"/>
          </a:xfrm>
        </p:spPr>
        <p:txBody>
          <a:bodyPr>
            <a:normAutofit/>
          </a:bodyPr>
          <a:lstStyle/>
          <a:p>
            <a:pPr marL="45720" indent="0">
              <a:buNone/>
            </a:pPr>
            <a:endParaRPr lang="en-US" dirty="0" smtClean="0"/>
          </a:p>
          <a:p>
            <a:pPr marL="45720" indent="0" algn="just">
              <a:buNone/>
            </a:pPr>
            <a:r>
              <a:rPr lang="en-US" b="1" dirty="0" smtClean="0">
                <a:solidFill>
                  <a:schemeClr val="tx1"/>
                </a:solidFill>
              </a:rPr>
              <a:t>The sheer number of times that people (including our children) hear or see references to alcohol, marijuana, cocaine, heroine, and club drugs is part of what makes them more comfortable with experimentation.  </a:t>
            </a:r>
            <a:r>
              <a:rPr lang="en-US" dirty="0" smtClean="0">
                <a:solidFill>
                  <a:schemeClr val="tx1"/>
                </a:solidFill>
              </a:rPr>
              <a:t>	</a:t>
            </a:r>
          </a:p>
          <a:p>
            <a:pPr marL="45720" indent="0" algn="just">
              <a:buNone/>
            </a:pPr>
            <a:endParaRPr lang="en-US" dirty="0" smtClean="0">
              <a:solidFill>
                <a:schemeClr val="tx1"/>
              </a:solidFill>
            </a:endParaRPr>
          </a:p>
          <a:p>
            <a:pPr marL="45720" indent="0" algn="ctr">
              <a:buNone/>
            </a:pPr>
            <a:r>
              <a:rPr lang="en-US" b="1" dirty="0" smtClean="0">
                <a:solidFill>
                  <a:srgbClr val="FF0000"/>
                </a:solidFill>
              </a:rPr>
              <a:t>ALSO</a:t>
            </a:r>
          </a:p>
          <a:p>
            <a:pPr marL="45720" indent="0" algn="ctr">
              <a:buNone/>
            </a:pPr>
            <a:endParaRPr lang="en-US" dirty="0">
              <a:solidFill>
                <a:schemeClr val="tx1"/>
              </a:solidFill>
            </a:endParaRPr>
          </a:p>
          <a:p>
            <a:pPr marL="45720" indent="0" algn="just">
              <a:buNone/>
            </a:pPr>
            <a:r>
              <a:rPr lang="en-US" b="1" dirty="0" smtClean="0">
                <a:solidFill>
                  <a:schemeClr val="tx1"/>
                </a:solidFill>
              </a:rPr>
              <a:t>People who see their favorite singer, musician, actor, performer or character use drugs without consequences in a way which makes them seem “cool” or “tough” want to emulate that.</a:t>
            </a:r>
          </a:p>
          <a:p>
            <a:pPr marL="45720" indent="0" algn="ctr">
              <a:buNone/>
            </a:pPr>
            <a:endParaRPr lang="en-US" dirty="0">
              <a:solidFill>
                <a:schemeClr val="tx1"/>
              </a:solidFill>
            </a:endParaRPr>
          </a:p>
          <a:p>
            <a:pPr marL="45720" indent="0" algn="ctr">
              <a:buNone/>
            </a:pPr>
            <a:endParaRPr lang="en-US" dirty="0">
              <a:solidFill>
                <a:schemeClr val="tx1"/>
              </a:solidFill>
            </a:endParaRPr>
          </a:p>
          <a:p>
            <a:pPr algn="just"/>
            <a:endParaRPr lang="en-US" dirty="0" smtClean="0">
              <a:solidFill>
                <a:schemeClr val="tx1"/>
              </a:solidFill>
            </a:endParaRPr>
          </a:p>
        </p:txBody>
      </p:sp>
    </p:spTree>
    <p:extLst>
      <p:ext uri="{BB962C8B-B14F-4D97-AF65-F5344CB8AC3E}">
        <p14:creationId xmlns:p14="http://schemas.microsoft.com/office/powerpoint/2010/main" val="2099747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152400"/>
            <a:ext cx="6512511" cy="457200"/>
          </a:xfrm>
        </p:spPr>
        <p:txBody>
          <a:bodyPr/>
          <a:lstStyle/>
          <a:p>
            <a:endParaRPr lang="en-US" dirty="0"/>
          </a:p>
        </p:txBody>
      </p:sp>
      <p:sp>
        <p:nvSpPr>
          <p:cNvPr id="3" name="Content Placeholder 2"/>
          <p:cNvSpPr>
            <a:spLocks noGrp="1"/>
          </p:cNvSpPr>
          <p:nvPr>
            <p:ph sz="quarter" idx="13"/>
          </p:nvPr>
        </p:nvSpPr>
        <p:spPr>
          <a:xfrm>
            <a:off x="304800" y="914400"/>
            <a:ext cx="8610600" cy="5715000"/>
          </a:xfrm>
        </p:spPr>
        <p:txBody>
          <a:bodyPr/>
          <a:lstStyle/>
          <a:p>
            <a:pPr marL="45720" indent="0" algn="just">
              <a:buNone/>
            </a:pPr>
            <a:r>
              <a:rPr lang="en-US" dirty="0">
                <a:solidFill>
                  <a:schemeClr val="tx1"/>
                </a:solidFill>
              </a:rPr>
              <a:t>IN OTHER WORDS:</a:t>
            </a:r>
          </a:p>
          <a:p>
            <a:pPr marL="45720" indent="0" algn="just">
              <a:buNone/>
            </a:pPr>
            <a:endParaRPr lang="en-US" dirty="0">
              <a:solidFill>
                <a:schemeClr val="tx1"/>
              </a:solidFill>
            </a:endParaRPr>
          </a:p>
          <a:p>
            <a:pPr marL="45720" indent="0" algn="ctr">
              <a:buNone/>
            </a:pPr>
            <a:r>
              <a:rPr lang="en-US" sz="4800" b="1" dirty="0">
                <a:solidFill>
                  <a:srgbClr val="C00000"/>
                </a:solidFill>
              </a:rPr>
              <a:t>THEY BECOME DESENSITIZED</a:t>
            </a:r>
          </a:p>
          <a:p>
            <a:endParaRPr lang="en-US" dirty="0" smtClean="0"/>
          </a:p>
          <a:p>
            <a:pPr marL="2287588" indent="-2171700">
              <a:buNone/>
            </a:pPr>
            <a:r>
              <a:rPr lang="en-US" dirty="0" smtClean="0">
                <a:solidFill>
                  <a:schemeClr val="tx1"/>
                </a:solidFill>
              </a:rPr>
              <a:t>Problem is:	When you are young, you’re </a:t>
            </a:r>
            <a:r>
              <a:rPr lang="en-US" b="1" dirty="0" smtClean="0">
                <a:solidFill>
                  <a:schemeClr val="tx1"/>
                </a:solidFill>
              </a:rPr>
              <a:t>IMPRESSIONABLE</a:t>
            </a:r>
            <a:r>
              <a:rPr lang="en-US" dirty="0" smtClean="0">
                <a:solidFill>
                  <a:schemeClr val="tx1"/>
                </a:solidFill>
              </a:rPr>
              <a:t> and you feel </a:t>
            </a:r>
            <a:r>
              <a:rPr lang="en-US" b="1" dirty="0" smtClean="0">
                <a:solidFill>
                  <a:schemeClr val="tx1"/>
                </a:solidFill>
              </a:rPr>
              <a:t>INVINCIBLE!</a:t>
            </a:r>
          </a:p>
          <a:p>
            <a:pPr marL="2287588" indent="-2171700">
              <a:buNone/>
            </a:pPr>
            <a:endParaRPr lang="en-US" dirty="0">
              <a:solidFill>
                <a:schemeClr val="tx1"/>
              </a:solidFill>
            </a:endParaRPr>
          </a:p>
          <a:p>
            <a:pPr marL="2287588" indent="-2171700" algn="ctr">
              <a:buNone/>
            </a:pPr>
            <a:r>
              <a:rPr lang="en-US" sz="3600" b="1" dirty="0" smtClean="0">
                <a:solidFill>
                  <a:srgbClr val="002060"/>
                </a:solidFill>
              </a:rPr>
              <a:t>THIS IS A PRECARIOUS COMBINATION*</a:t>
            </a:r>
          </a:p>
          <a:p>
            <a:pPr marL="2287588" indent="-2171700" algn="ctr">
              <a:buNone/>
            </a:pPr>
            <a:endParaRPr lang="en-US" sz="3600" dirty="0">
              <a:solidFill>
                <a:srgbClr val="002060"/>
              </a:solidFill>
            </a:endParaRPr>
          </a:p>
          <a:p>
            <a:pPr marL="2287588" indent="-2171700" algn="ctr">
              <a:buNone/>
            </a:pPr>
            <a:endParaRPr lang="en-US" sz="1000" dirty="0" smtClean="0">
              <a:solidFill>
                <a:srgbClr val="002060"/>
              </a:solidFill>
            </a:endParaRPr>
          </a:p>
          <a:p>
            <a:pPr marL="2287588" indent="-2171700" algn="ctr">
              <a:buNone/>
            </a:pPr>
            <a:endParaRPr lang="en-US" sz="1000" dirty="0">
              <a:solidFill>
                <a:srgbClr val="002060"/>
              </a:solidFill>
            </a:endParaRPr>
          </a:p>
          <a:p>
            <a:pPr marL="2287588" indent="-2171700" algn="r">
              <a:buNone/>
            </a:pPr>
            <a:r>
              <a:rPr lang="en-US" sz="1200" dirty="0" smtClean="0">
                <a:solidFill>
                  <a:srgbClr val="002060"/>
                </a:solidFill>
              </a:rPr>
              <a:t>*</a:t>
            </a:r>
            <a:r>
              <a:rPr lang="en-US" sz="1200" dirty="0" err="1" smtClean="0">
                <a:solidFill>
                  <a:srgbClr val="002060"/>
                </a:solidFill>
              </a:rPr>
              <a:t>HipHopDX</a:t>
            </a:r>
            <a:r>
              <a:rPr lang="en-US" sz="1200" dirty="0" smtClean="0">
                <a:solidFill>
                  <a:srgbClr val="002060"/>
                </a:solidFill>
              </a:rPr>
              <a:t>, January 2018 (By Kyle Eustice)</a:t>
            </a:r>
            <a:endParaRPr lang="en-US" sz="1200" dirty="0">
              <a:solidFill>
                <a:srgbClr val="002060"/>
              </a:solidFill>
            </a:endParaRPr>
          </a:p>
        </p:txBody>
      </p:sp>
    </p:spTree>
    <p:extLst>
      <p:ext uri="{BB962C8B-B14F-4D97-AF65-F5344CB8AC3E}">
        <p14:creationId xmlns:p14="http://schemas.microsoft.com/office/powerpoint/2010/main" val="1655348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599" cy="609600"/>
          </a:xfrm>
        </p:spPr>
        <p:txBody>
          <a:bodyPr/>
          <a:lstStyle/>
          <a:p>
            <a:pPr marL="0" indent="0" algn="ctr">
              <a:buNone/>
            </a:pPr>
            <a:r>
              <a:rPr lang="en-US" sz="4000" dirty="0" smtClean="0">
                <a:solidFill>
                  <a:srgbClr val="C00000"/>
                </a:solidFill>
              </a:rPr>
              <a:t>WHY DOES THIS MATTER?</a:t>
            </a:r>
            <a:endParaRPr lang="en-US" sz="4000" dirty="0">
              <a:solidFill>
                <a:srgbClr val="C00000"/>
              </a:solidFill>
            </a:endParaRPr>
          </a:p>
        </p:txBody>
      </p:sp>
      <p:sp>
        <p:nvSpPr>
          <p:cNvPr id="3" name="Content Placeholder 2"/>
          <p:cNvSpPr>
            <a:spLocks noGrp="1"/>
          </p:cNvSpPr>
          <p:nvPr>
            <p:ph sz="quarter" idx="13"/>
          </p:nvPr>
        </p:nvSpPr>
        <p:spPr>
          <a:xfrm>
            <a:off x="152400" y="1447800"/>
            <a:ext cx="8839200" cy="4953000"/>
          </a:xfrm>
        </p:spPr>
        <p:txBody>
          <a:bodyPr/>
          <a:lstStyle/>
          <a:p>
            <a:pPr marL="45720" indent="0" algn="just">
              <a:buNone/>
            </a:pPr>
            <a:r>
              <a:rPr lang="en-US" b="1" dirty="0" smtClean="0">
                <a:solidFill>
                  <a:schemeClr val="tx1"/>
                </a:solidFill>
              </a:rPr>
              <a:t>TEENS WHO VIEW PICTURES ON SOCIAL MEDIA DEPICTING SUBSTANCE ABUSE ARE AT HIGHER RISK TO ABUSE SUBSTANCES:</a:t>
            </a:r>
          </a:p>
          <a:p>
            <a:pPr marL="45720" indent="0" algn="just">
              <a:buNone/>
            </a:pPr>
            <a:endParaRPr lang="en-US" b="1" dirty="0" smtClean="0">
              <a:solidFill>
                <a:schemeClr val="tx1"/>
              </a:solidFill>
            </a:endParaRPr>
          </a:p>
          <a:p>
            <a:pPr marL="45720" indent="0" algn="just">
              <a:buNone/>
            </a:pPr>
            <a:endParaRPr lang="en-US" b="1" dirty="0">
              <a:solidFill>
                <a:schemeClr val="tx1"/>
              </a:solidFill>
            </a:endParaRPr>
          </a:p>
          <a:p>
            <a:pPr marL="45720" indent="0" algn="ctr">
              <a:buNone/>
            </a:pPr>
            <a:r>
              <a:rPr lang="en-US" sz="2800" b="1" dirty="0" smtClean="0">
                <a:solidFill>
                  <a:schemeClr val="tx1"/>
                </a:solidFill>
              </a:rPr>
              <a:t>3x’s more likely to use alcohol</a:t>
            </a:r>
          </a:p>
          <a:p>
            <a:pPr marL="45720" indent="0" algn="just">
              <a:buNone/>
            </a:pPr>
            <a:endParaRPr lang="en-US" sz="2800" b="1" dirty="0" smtClean="0">
              <a:solidFill>
                <a:schemeClr val="tx1"/>
              </a:solidFill>
            </a:endParaRPr>
          </a:p>
          <a:p>
            <a:pPr marL="45720" indent="0" algn="ctr">
              <a:buNone/>
            </a:pPr>
            <a:r>
              <a:rPr lang="en-US" sz="2800" b="1" dirty="0" smtClean="0">
                <a:solidFill>
                  <a:schemeClr val="tx1"/>
                </a:solidFill>
              </a:rPr>
              <a:t>4x’s more likely to obtain and/or use marijuana</a:t>
            </a:r>
          </a:p>
          <a:p>
            <a:pPr marL="45720" indent="0" algn="just">
              <a:buNone/>
            </a:pPr>
            <a:endParaRPr lang="en-US" sz="2800" b="1" dirty="0">
              <a:solidFill>
                <a:schemeClr val="tx1"/>
              </a:solidFill>
            </a:endParaRPr>
          </a:p>
        </p:txBody>
      </p:sp>
    </p:spTree>
    <p:extLst>
      <p:ext uri="{BB962C8B-B14F-4D97-AF65-F5344CB8AC3E}">
        <p14:creationId xmlns:p14="http://schemas.microsoft.com/office/powerpoint/2010/main" val="3497454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086600" cy="762000"/>
          </a:xfrm>
        </p:spPr>
        <p:txBody>
          <a:bodyPr/>
          <a:lstStyle/>
          <a:p>
            <a:pPr marL="0" indent="0" algn="ctr">
              <a:buNone/>
            </a:pPr>
            <a:r>
              <a:rPr lang="en-US" sz="4400" dirty="0" smtClean="0">
                <a:solidFill>
                  <a:srgbClr val="C00000"/>
                </a:solidFill>
              </a:rPr>
              <a:t>WHO DOES THIS AFFECT?</a:t>
            </a:r>
            <a:endParaRPr lang="en-US" sz="4400" dirty="0">
              <a:solidFill>
                <a:srgbClr val="C00000"/>
              </a:solidFill>
            </a:endParaRPr>
          </a:p>
        </p:txBody>
      </p:sp>
      <p:sp>
        <p:nvSpPr>
          <p:cNvPr id="3" name="Content Placeholder 2"/>
          <p:cNvSpPr>
            <a:spLocks noGrp="1"/>
          </p:cNvSpPr>
          <p:nvPr>
            <p:ph sz="quarter" idx="13"/>
          </p:nvPr>
        </p:nvSpPr>
        <p:spPr>
          <a:xfrm>
            <a:off x="228600" y="1219200"/>
            <a:ext cx="8382000" cy="5455920"/>
          </a:xfrm>
        </p:spPr>
        <p:txBody>
          <a:bodyPr/>
          <a:lstStyle/>
          <a:p>
            <a:pPr marL="911225" indent="-854075" algn="just">
              <a:buFontTx/>
              <a:buChar char="-"/>
            </a:pPr>
            <a:endParaRPr lang="en-US" dirty="0" smtClean="0"/>
          </a:p>
          <a:p>
            <a:pPr marL="911225" indent="-854075" algn="just">
              <a:buFontTx/>
              <a:buChar char="-"/>
            </a:pPr>
            <a:r>
              <a:rPr lang="en-US" dirty="0" smtClean="0">
                <a:solidFill>
                  <a:schemeClr val="tx1"/>
                </a:solidFill>
              </a:rPr>
              <a:t>In </a:t>
            </a:r>
            <a:r>
              <a:rPr lang="en-US" dirty="0">
                <a:solidFill>
                  <a:schemeClr val="tx1"/>
                </a:solidFill>
              </a:rPr>
              <a:t>music videos, blacks engaging in risky </a:t>
            </a:r>
            <a:r>
              <a:rPr lang="en-US" dirty="0" err="1">
                <a:solidFill>
                  <a:schemeClr val="tx1"/>
                </a:solidFill>
              </a:rPr>
              <a:t>behaviours</a:t>
            </a:r>
            <a:r>
              <a:rPr lang="en-US" dirty="0">
                <a:solidFill>
                  <a:schemeClr val="tx1"/>
                </a:solidFill>
              </a:rPr>
              <a:t> are overrepresented and whites are underrepresented</a:t>
            </a:r>
            <a:r>
              <a:rPr lang="en-US" dirty="0" smtClean="0">
                <a:solidFill>
                  <a:schemeClr val="tx1"/>
                </a:solidFill>
              </a:rPr>
              <a:t>.</a:t>
            </a:r>
          </a:p>
          <a:p>
            <a:pPr marL="911225" indent="-854075" algn="just">
              <a:buFontTx/>
              <a:buChar char="-"/>
            </a:pPr>
            <a:endParaRPr lang="en-US" dirty="0">
              <a:solidFill>
                <a:schemeClr val="tx1"/>
              </a:solidFill>
            </a:endParaRPr>
          </a:p>
          <a:p>
            <a:pPr marL="911225" indent="-854075" algn="just">
              <a:buFontTx/>
              <a:buChar char="-"/>
            </a:pPr>
            <a:r>
              <a:rPr lang="en-US" dirty="0" smtClean="0">
                <a:solidFill>
                  <a:schemeClr val="tx1"/>
                </a:solidFill>
              </a:rPr>
              <a:t>People from minority and immigrant groups</a:t>
            </a:r>
          </a:p>
          <a:p>
            <a:pPr marL="911225" indent="-854075" algn="just">
              <a:buFontTx/>
              <a:buChar char="-"/>
            </a:pPr>
            <a:endParaRPr lang="en-US" dirty="0">
              <a:solidFill>
                <a:schemeClr val="tx1"/>
              </a:solidFill>
            </a:endParaRPr>
          </a:p>
          <a:p>
            <a:pPr marL="911225" indent="-854075" algn="just">
              <a:buFontTx/>
              <a:buChar char="-"/>
            </a:pPr>
            <a:r>
              <a:rPr lang="en-US" dirty="0" smtClean="0">
                <a:solidFill>
                  <a:schemeClr val="tx1"/>
                </a:solidFill>
              </a:rPr>
              <a:t>Children with learning disabilities</a:t>
            </a:r>
          </a:p>
          <a:p>
            <a:pPr marL="911225" indent="-854075" algn="just">
              <a:buFontTx/>
              <a:buChar char="-"/>
            </a:pPr>
            <a:endParaRPr lang="en-US" dirty="0">
              <a:solidFill>
                <a:schemeClr val="tx1"/>
              </a:solidFill>
            </a:endParaRPr>
          </a:p>
          <a:p>
            <a:pPr marL="911225" indent="-854075" algn="just">
              <a:buFontTx/>
              <a:buChar char="-"/>
            </a:pPr>
            <a:r>
              <a:rPr lang="en-US" dirty="0" smtClean="0">
                <a:solidFill>
                  <a:schemeClr val="tx1"/>
                </a:solidFill>
              </a:rPr>
              <a:t>Children who are abused by their parents</a:t>
            </a:r>
          </a:p>
          <a:p>
            <a:pPr marL="911225" indent="-854075" algn="just">
              <a:buFontTx/>
              <a:buChar char="-"/>
            </a:pPr>
            <a:endParaRPr lang="en-US" dirty="0">
              <a:solidFill>
                <a:schemeClr val="tx1"/>
              </a:solidFill>
            </a:endParaRPr>
          </a:p>
          <a:p>
            <a:pPr marL="911225" indent="-854075" algn="just">
              <a:buFontTx/>
              <a:buChar char="-"/>
            </a:pPr>
            <a:r>
              <a:rPr lang="en-US" dirty="0" smtClean="0">
                <a:solidFill>
                  <a:schemeClr val="tx1"/>
                </a:solidFill>
              </a:rPr>
              <a:t>People in families in distress</a:t>
            </a:r>
            <a:endParaRPr lang="en-US" dirty="0">
              <a:solidFill>
                <a:schemeClr val="tx1"/>
              </a:solidFill>
            </a:endParaRPr>
          </a:p>
          <a:p>
            <a:pPr marL="57150" indent="0" algn="r">
              <a:buNone/>
            </a:pPr>
            <a:endParaRPr lang="en-US" sz="1200" dirty="0">
              <a:solidFill>
                <a:schemeClr val="tx1"/>
              </a:solidFill>
            </a:endParaRPr>
          </a:p>
          <a:p>
            <a:pPr marL="45720" indent="0" algn="r">
              <a:buNone/>
            </a:pPr>
            <a:r>
              <a:rPr lang="en-US" sz="1200" dirty="0">
                <a:solidFill>
                  <a:schemeClr val="tx1"/>
                </a:solidFill>
              </a:rPr>
              <a:t>Pediatric &amp; Child Health (2003)</a:t>
            </a:r>
          </a:p>
          <a:p>
            <a:pPr marL="45720" indent="0" algn="r">
              <a:buNone/>
            </a:pPr>
            <a:endParaRPr lang="en-US" sz="1200" dirty="0"/>
          </a:p>
        </p:txBody>
      </p:sp>
    </p:spTree>
    <p:extLst>
      <p:ext uri="{BB962C8B-B14F-4D97-AF65-F5344CB8AC3E}">
        <p14:creationId xmlns:p14="http://schemas.microsoft.com/office/powerpoint/2010/main" val="2829435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idx="1"/>
          </p:nvPr>
        </p:nvSpPr>
        <p:spPr>
          <a:xfrm>
            <a:off x="533400" y="762000"/>
            <a:ext cx="3346704" cy="2164080"/>
          </a:xfrm>
        </p:spPr>
        <p:style>
          <a:lnRef idx="2">
            <a:schemeClr val="dk1"/>
          </a:lnRef>
          <a:fillRef idx="1">
            <a:schemeClr val="lt1"/>
          </a:fillRef>
          <a:effectRef idx="0">
            <a:schemeClr val="dk1"/>
          </a:effectRef>
          <a:fontRef idx="minor">
            <a:schemeClr val="dk1"/>
          </a:fontRef>
        </p:style>
        <p:txBody>
          <a:bodyPr/>
          <a:lstStyle/>
          <a:p>
            <a:pPr algn="just"/>
            <a:r>
              <a:rPr lang="en-US" sz="2200" dirty="0" smtClean="0">
                <a:solidFill>
                  <a:srgbClr val="FF0000"/>
                </a:solidFill>
              </a:rPr>
              <a:t>Male adolescents are more likely to use music as a stimulant, to boost energy levels, and create an image of themselves.</a:t>
            </a:r>
            <a:endParaRPr lang="en-US" sz="2200" dirty="0">
              <a:solidFill>
                <a:srgbClr val="FF0000"/>
              </a:solidFill>
            </a:endParaRPr>
          </a:p>
        </p:txBody>
      </p:sp>
      <p:pic>
        <p:nvPicPr>
          <p:cNvPr id="26" name="Content Placeholder 2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3048000"/>
            <a:ext cx="4038600" cy="3429000"/>
          </a:xfrm>
        </p:spPr>
      </p:pic>
      <p:sp>
        <p:nvSpPr>
          <p:cNvPr id="22" name="Text Placeholder 21"/>
          <p:cNvSpPr>
            <a:spLocks noGrp="1"/>
          </p:cNvSpPr>
          <p:nvPr>
            <p:ph type="body" sz="quarter" idx="3"/>
          </p:nvPr>
        </p:nvSpPr>
        <p:spPr>
          <a:xfrm>
            <a:off x="5257800" y="762000"/>
            <a:ext cx="3346704" cy="1828800"/>
          </a:xfrm>
        </p:spPr>
        <p:style>
          <a:lnRef idx="2">
            <a:schemeClr val="dk1"/>
          </a:lnRef>
          <a:fillRef idx="1">
            <a:schemeClr val="lt1"/>
          </a:fillRef>
          <a:effectRef idx="0">
            <a:schemeClr val="dk1"/>
          </a:effectRef>
          <a:fontRef idx="minor">
            <a:schemeClr val="dk1"/>
          </a:fontRef>
        </p:style>
        <p:txBody>
          <a:bodyPr/>
          <a:lstStyle/>
          <a:p>
            <a:pPr algn="just"/>
            <a:r>
              <a:rPr lang="en-US" sz="2200" dirty="0" smtClean="0">
                <a:solidFill>
                  <a:srgbClr val="FF0000"/>
                </a:solidFill>
              </a:rPr>
              <a:t>Female adolescents are more likely to use music to reflect their emotional state</a:t>
            </a:r>
            <a:endParaRPr lang="en-US" sz="2200" dirty="0">
              <a:solidFill>
                <a:srgbClr val="FF0000"/>
              </a:solidFill>
            </a:endParaRPr>
          </a:p>
        </p:txBody>
      </p:sp>
      <p:pic>
        <p:nvPicPr>
          <p:cNvPr id="25" name="Content Placeholder 24"/>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76800" y="3048000"/>
            <a:ext cx="4114800" cy="3505200"/>
          </a:xfrm>
        </p:spPr>
      </p:pic>
      <p:sp>
        <p:nvSpPr>
          <p:cNvPr id="19" name="Title 18"/>
          <p:cNvSpPr>
            <a:spLocks noGrp="1"/>
          </p:cNvSpPr>
          <p:nvPr>
            <p:ph type="title"/>
          </p:nvPr>
        </p:nvSpPr>
        <p:spPr>
          <a:xfrm>
            <a:off x="1524000" y="152400"/>
            <a:ext cx="6512511" cy="428432"/>
          </a:xfrm>
        </p:spPr>
        <p:txBody>
          <a:bodyPr/>
          <a:lstStyle/>
          <a:p>
            <a:endParaRPr lang="en-US" dirty="0"/>
          </a:p>
        </p:txBody>
      </p:sp>
    </p:spTree>
    <p:extLst>
      <p:ext uri="{BB962C8B-B14F-4D97-AF65-F5344CB8AC3E}">
        <p14:creationId xmlns:p14="http://schemas.microsoft.com/office/powerpoint/2010/main" val="1397183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sp>
        <p:nvSpPr>
          <p:cNvPr id="7" name="Title 6"/>
          <p:cNvSpPr>
            <a:spLocks noGrp="1"/>
          </p:cNvSpPr>
          <p:nvPr>
            <p:ph type="ctrTitle"/>
          </p:nvPr>
        </p:nvSpPr>
        <p:spPr>
          <a:xfrm>
            <a:off x="152400" y="533400"/>
            <a:ext cx="8839199" cy="4392057"/>
          </a:xfrm>
        </p:spPr>
        <p:txBody>
          <a:bodyPr/>
          <a:lstStyle/>
          <a:p>
            <a:pPr marL="182880" indent="0" algn="ctr">
              <a:buNone/>
            </a:pPr>
            <a:r>
              <a:rPr lang="en-US" dirty="0" smtClean="0"/>
              <a:t/>
            </a:r>
            <a:br>
              <a:rPr lang="en-US" dirty="0" smtClean="0"/>
            </a:br>
            <a:r>
              <a:rPr lang="en-US" dirty="0"/>
              <a:t/>
            </a:r>
            <a:br>
              <a:rPr lang="en-US" dirty="0"/>
            </a:br>
            <a:r>
              <a:rPr lang="en-US" sz="9600" dirty="0" smtClean="0">
                <a:solidFill>
                  <a:srgbClr val="C00000"/>
                </a:solidFill>
              </a:rPr>
              <a:t>THE PROOF</a:t>
            </a:r>
            <a:endParaRPr lang="en-US" sz="9600" dirty="0">
              <a:solidFill>
                <a:srgbClr val="C00000"/>
              </a:solidFill>
            </a:endParaRPr>
          </a:p>
        </p:txBody>
      </p:sp>
    </p:spTree>
    <p:extLst>
      <p:ext uri="{BB962C8B-B14F-4D97-AF65-F5344CB8AC3E}">
        <p14:creationId xmlns:p14="http://schemas.microsoft.com/office/powerpoint/2010/main" val="1318913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438400"/>
            <a:ext cx="8686800" cy="1752600"/>
          </a:xfrm>
        </p:spPr>
        <p:txBody>
          <a:bodyPr/>
          <a:lstStyle/>
          <a:p>
            <a:pPr marL="0" indent="0" algn="ctr">
              <a:buNone/>
            </a:pPr>
            <a:r>
              <a:rPr lang="en-US" sz="3400" dirty="0" smtClean="0">
                <a:solidFill>
                  <a:srgbClr val="C00000"/>
                </a:solidFill>
              </a:rPr>
              <a:t>THE GLORIFICATION OF ALCOHOL ABUSE</a:t>
            </a:r>
            <a:r>
              <a:rPr lang="en-US" sz="3600" dirty="0" smtClean="0">
                <a:solidFill>
                  <a:srgbClr val="C00000"/>
                </a:solidFill>
              </a:rPr>
              <a:t/>
            </a:r>
            <a:br>
              <a:rPr lang="en-US" sz="3600" dirty="0" smtClean="0">
                <a:solidFill>
                  <a:srgbClr val="C00000"/>
                </a:solidFill>
              </a:rPr>
            </a:br>
            <a:r>
              <a:rPr lang="en-US" sz="3600" dirty="0">
                <a:solidFill>
                  <a:srgbClr val="C00000"/>
                </a:solidFill>
              </a:rPr>
              <a:t/>
            </a:r>
            <a:br>
              <a:rPr lang="en-US" sz="3600" dirty="0">
                <a:solidFill>
                  <a:srgbClr val="C00000"/>
                </a:solidFill>
              </a:rPr>
            </a:br>
            <a:r>
              <a:rPr lang="en-US" sz="3400" dirty="0" smtClean="0">
                <a:solidFill>
                  <a:srgbClr val="C00000"/>
                </a:solidFill>
              </a:rPr>
              <a:t> The Bermuda Context</a:t>
            </a:r>
            <a:endParaRPr lang="en-US" sz="3400" dirty="0">
              <a:solidFill>
                <a:srgbClr val="C00000"/>
              </a:solidFill>
            </a:endParaRPr>
          </a:p>
        </p:txBody>
      </p:sp>
    </p:spTree>
    <p:extLst>
      <p:ext uri="{BB962C8B-B14F-4D97-AF65-F5344CB8AC3E}">
        <p14:creationId xmlns:p14="http://schemas.microsoft.com/office/powerpoint/2010/main" val="1030302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371600" y="0"/>
            <a:ext cx="6400800" cy="6858000"/>
          </a:xfrm>
        </p:spPr>
      </p:pic>
    </p:spTree>
    <p:extLst>
      <p:ext uri="{BB962C8B-B14F-4D97-AF65-F5344CB8AC3E}">
        <p14:creationId xmlns:p14="http://schemas.microsoft.com/office/powerpoint/2010/main" val="3136823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371600" y="0"/>
            <a:ext cx="6400800" cy="6858000"/>
          </a:xfrm>
        </p:spPr>
      </p:pic>
    </p:spTree>
    <p:extLst>
      <p:ext uri="{BB962C8B-B14F-4D97-AF65-F5344CB8AC3E}">
        <p14:creationId xmlns:p14="http://schemas.microsoft.com/office/powerpoint/2010/main" val="2417476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371600" y="0"/>
            <a:ext cx="6400800" cy="6858000"/>
          </a:xfrm>
        </p:spPr>
      </p:pic>
    </p:spTree>
    <p:extLst>
      <p:ext uri="{BB962C8B-B14F-4D97-AF65-F5344CB8AC3E}">
        <p14:creationId xmlns:p14="http://schemas.microsoft.com/office/powerpoint/2010/main" val="453790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6512511" cy="352232"/>
          </a:xfrm>
        </p:spPr>
        <p:txBody>
          <a:bodyPr/>
          <a:lstStyle/>
          <a:p>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522580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447800" y="0"/>
            <a:ext cx="6248399" cy="6858000"/>
          </a:xfrm>
        </p:spPr>
      </p:pic>
    </p:spTree>
    <p:extLst>
      <p:ext uri="{BB962C8B-B14F-4D97-AF65-F5344CB8AC3E}">
        <p14:creationId xmlns:p14="http://schemas.microsoft.com/office/powerpoint/2010/main" val="3134940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371600" y="0"/>
            <a:ext cx="6424863" cy="6858000"/>
          </a:xfrm>
        </p:spPr>
      </p:pic>
    </p:spTree>
    <p:extLst>
      <p:ext uri="{BB962C8B-B14F-4D97-AF65-F5344CB8AC3E}">
        <p14:creationId xmlns:p14="http://schemas.microsoft.com/office/powerpoint/2010/main" val="2662257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295400" y="0"/>
            <a:ext cx="6476999" cy="6858000"/>
          </a:xfrm>
        </p:spPr>
      </p:pic>
    </p:spTree>
    <p:extLst>
      <p:ext uri="{BB962C8B-B14F-4D97-AF65-F5344CB8AC3E}">
        <p14:creationId xmlns:p14="http://schemas.microsoft.com/office/powerpoint/2010/main" val="21917688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371600" y="0"/>
            <a:ext cx="6400800" cy="6858000"/>
          </a:xfrm>
        </p:spPr>
      </p:pic>
    </p:spTree>
    <p:extLst>
      <p:ext uri="{BB962C8B-B14F-4D97-AF65-F5344CB8AC3E}">
        <p14:creationId xmlns:p14="http://schemas.microsoft.com/office/powerpoint/2010/main" val="1304967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371601" y="0"/>
            <a:ext cx="6400799" cy="6858000"/>
          </a:xfrm>
        </p:spPr>
      </p:pic>
    </p:spTree>
    <p:extLst>
      <p:ext uri="{BB962C8B-B14F-4D97-AF65-F5344CB8AC3E}">
        <p14:creationId xmlns:p14="http://schemas.microsoft.com/office/powerpoint/2010/main" val="1855765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743200" y="0"/>
            <a:ext cx="3657600" cy="6858000"/>
          </a:xfrm>
        </p:spPr>
      </p:pic>
    </p:spTree>
    <p:extLst>
      <p:ext uri="{BB962C8B-B14F-4D97-AF65-F5344CB8AC3E}">
        <p14:creationId xmlns:p14="http://schemas.microsoft.com/office/powerpoint/2010/main" val="3737761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828800" y="0"/>
            <a:ext cx="5562599" cy="6858000"/>
          </a:xfrm>
        </p:spPr>
      </p:pic>
    </p:spTree>
    <p:extLst>
      <p:ext uri="{BB962C8B-B14F-4D97-AF65-F5344CB8AC3E}">
        <p14:creationId xmlns:p14="http://schemas.microsoft.com/office/powerpoint/2010/main" val="1819141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0"/>
            <a:ext cx="8153400" cy="1828800"/>
          </a:xfrm>
        </p:spPr>
        <p:txBody>
          <a:bodyPr/>
          <a:lstStyle/>
          <a:p>
            <a:pPr marL="0" indent="0" algn="ctr">
              <a:buNone/>
            </a:pPr>
            <a:r>
              <a:rPr lang="en-US" sz="3200" dirty="0" smtClean="0">
                <a:solidFill>
                  <a:srgbClr val="C00000"/>
                </a:solidFill>
              </a:rPr>
              <a:t>Celebrities Glorifying Substance Abuse</a:t>
            </a:r>
            <a:br>
              <a:rPr lang="en-US" sz="3200" dirty="0" smtClean="0">
                <a:solidFill>
                  <a:srgbClr val="C00000"/>
                </a:solidFill>
              </a:rPr>
            </a:br>
            <a:r>
              <a:rPr lang="en-US" sz="4000" dirty="0">
                <a:solidFill>
                  <a:srgbClr val="C00000"/>
                </a:solidFill>
              </a:rPr>
              <a:t/>
            </a:r>
            <a:br>
              <a:rPr lang="en-US" sz="4000" dirty="0">
                <a:solidFill>
                  <a:srgbClr val="C00000"/>
                </a:solidFill>
              </a:rPr>
            </a:br>
            <a:r>
              <a:rPr lang="en-US" sz="3600" dirty="0" smtClean="0">
                <a:solidFill>
                  <a:srgbClr val="C00000"/>
                </a:solidFill>
              </a:rPr>
              <a:t/>
            </a:r>
            <a:br>
              <a:rPr lang="en-US" sz="3600" dirty="0" smtClean="0">
                <a:solidFill>
                  <a:srgbClr val="C00000"/>
                </a:solidFill>
              </a:rPr>
            </a:br>
            <a:endParaRPr lang="en-US" sz="3600" dirty="0">
              <a:solidFill>
                <a:srgbClr val="C00000"/>
              </a:solidFill>
            </a:endParaRPr>
          </a:p>
        </p:txBody>
      </p:sp>
    </p:spTree>
    <p:extLst>
      <p:ext uri="{BB962C8B-B14F-4D97-AF65-F5344CB8AC3E}">
        <p14:creationId xmlns:p14="http://schemas.microsoft.com/office/powerpoint/2010/main" val="561207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371600" y="0"/>
            <a:ext cx="6400800" cy="6858000"/>
          </a:xfrm>
        </p:spPr>
      </p:pic>
    </p:spTree>
    <p:extLst>
      <p:ext uri="{BB962C8B-B14F-4D97-AF65-F5344CB8AC3E}">
        <p14:creationId xmlns:p14="http://schemas.microsoft.com/office/powerpoint/2010/main" val="21486321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14400" y="0"/>
            <a:ext cx="7315200" cy="6858000"/>
          </a:xfrm>
        </p:spPr>
      </p:pic>
    </p:spTree>
    <p:extLst>
      <p:ext uri="{BB962C8B-B14F-4D97-AF65-F5344CB8AC3E}">
        <p14:creationId xmlns:p14="http://schemas.microsoft.com/office/powerpoint/2010/main" val="20994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696152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14400" y="0"/>
            <a:ext cx="7315200" cy="6858000"/>
          </a:xfrm>
        </p:spPr>
      </p:pic>
    </p:spTree>
    <p:extLst>
      <p:ext uri="{BB962C8B-B14F-4D97-AF65-F5344CB8AC3E}">
        <p14:creationId xmlns:p14="http://schemas.microsoft.com/office/powerpoint/2010/main" val="3704979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828800" y="0"/>
            <a:ext cx="5486400" cy="6858000"/>
          </a:xfrm>
        </p:spPr>
      </p:pic>
    </p:spTree>
    <p:extLst>
      <p:ext uri="{BB962C8B-B14F-4D97-AF65-F5344CB8AC3E}">
        <p14:creationId xmlns:p14="http://schemas.microsoft.com/office/powerpoint/2010/main" val="39258848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512511" cy="685800"/>
          </a:xfrm>
        </p:spPr>
        <p:txBody>
          <a:bodyPr/>
          <a:lstStyle/>
          <a:p>
            <a:pPr marL="0" indent="0" algn="just">
              <a:buNone/>
            </a:pPr>
            <a:r>
              <a:rPr lang="en-US" sz="2000" dirty="0" err="1" smtClean="0"/>
              <a:t>Beyonce</a:t>
            </a:r>
            <a:r>
              <a:rPr lang="en-US" sz="2000" dirty="0" smtClean="0"/>
              <a:t> – “Drunk In Love”</a:t>
            </a:r>
            <a:endParaRPr lang="en-US" sz="2000" dirty="0"/>
          </a:p>
        </p:txBody>
      </p:sp>
      <p:sp>
        <p:nvSpPr>
          <p:cNvPr id="5" name="Content Placeholder 4"/>
          <p:cNvSpPr>
            <a:spLocks noGrp="1"/>
          </p:cNvSpPr>
          <p:nvPr>
            <p:ph sz="quarter" idx="13"/>
          </p:nvPr>
        </p:nvSpPr>
        <p:spPr>
          <a:xfrm>
            <a:off x="1143000" y="1295400"/>
            <a:ext cx="6781800" cy="3474720"/>
          </a:xfrm>
        </p:spPr>
        <p:txBody>
          <a:bodyPr/>
          <a:lstStyle/>
          <a:p>
            <a:r>
              <a:rPr lang="en-US" dirty="0">
                <a:hlinkClick r:id="rId2"/>
              </a:rPr>
              <a:t>https://</a:t>
            </a:r>
            <a:r>
              <a:rPr lang="en-US" dirty="0" smtClean="0">
                <a:hlinkClick r:id="rId2"/>
              </a:rPr>
              <a:t>www.youtube.com/watch?v=FytvZdlrpKA</a:t>
            </a:r>
            <a:r>
              <a:rPr lang="en-US" dirty="0" smtClean="0"/>
              <a:t> </a:t>
            </a:r>
          </a:p>
          <a:p>
            <a:pPr marL="45720" indent="0">
              <a:buNone/>
            </a:pPr>
            <a:endParaRPr lang="en-US" dirty="0"/>
          </a:p>
        </p:txBody>
      </p:sp>
    </p:spTree>
    <p:extLst>
      <p:ext uri="{BB962C8B-B14F-4D97-AF65-F5344CB8AC3E}">
        <p14:creationId xmlns:p14="http://schemas.microsoft.com/office/powerpoint/2010/main" val="32465093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37638519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57200" y="0"/>
            <a:ext cx="8229600" cy="6858000"/>
          </a:xfrm>
        </p:spPr>
      </p:pic>
    </p:spTree>
    <p:extLst>
      <p:ext uri="{BB962C8B-B14F-4D97-AF65-F5344CB8AC3E}">
        <p14:creationId xmlns:p14="http://schemas.microsoft.com/office/powerpoint/2010/main" val="2764069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57200" y="0"/>
            <a:ext cx="8229600" cy="6858000"/>
          </a:xfrm>
        </p:spPr>
      </p:pic>
    </p:spTree>
    <p:extLst>
      <p:ext uri="{BB962C8B-B14F-4D97-AF65-F5344CB8AC3E}">
        <p14:creationId xmlns:p14="http://schemas.microsoft.com/office/powerpoint/2010/main" val="5331450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57200" y="0"/>
            <a:ext cx="8229600" cy="6858000"/>
          </a:xfrm>
        </p:spPr>
      </p:pic>
    </p:spTree>
    <p:extLst>
      <p:ext uri="{BB962C8B-B14F-4D97-AF65-F5344CB8AC3E}">
        <p14:creationId xmlns:p14="http://schemas.microsoft.com/office/powerpoint/2010/main" val="35792527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14400" y="0"/>
            <a:ext cx="7315199" cy="6858000"/>
          </a:xfrm>
        </p:spPr>
      </p:pic>
    </p:spTree>
    <p:extLst>
      <p:ext uri="{BB962C8B-B14F-4D97-AF65-F5344CB8AC3E}">
        <p14:creationId xmlns:p14="http://schemas.microsoft.com/office/powerpoint/2010/main" val="4393016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152400"/>
            <a:ext cx="6512511" cy="457200"/>
          </a:xfrm>
        </p:spPr>
        <p:txBody>
          <a:bodyPr/>
          <a:lstStyle/>
          <a:p>
            <a:endParaRPr lang="en-US" dirty="0"/>
          </a:p>
        </p:txBody>
      </p:sp>
      <p:pic>
        <p:nvPicPr>
          <p:cNvPr id="7" name="Content Placeholder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2438400" y="0"/>
            <a:ext cx="4038600" cy="6858000"/>
          </a:xfrm>
        </p:spPr>
      </p:pic>
      <p:sp>
        <p:nvSpPr>
          <p:cNvPr id="2" name="Content Placeholder 1"/>
          <p:cNvSpPr>
            <a:spLocks noGrp="1"/>
          </p:cNvSpPr>
          <p:nvPr>
            <p:ph sz="quarter" idx="13"/>
          </p:nvPr>
        </p:nvSpPr>
        <p:spPr>
          <a:xfrm>
            <a:off x="6705600" y="1752600"/>
            <a:ext cx="1670304" cy="3474720"/>
          </a:xfrm>
        </p:spPr>
        <p:txBody>
          <a:bodyPr/>
          <a:lstStyle/>
          <a:p>
            <a:endParaRPr lang="en-US" dirty="0"/>
          </a:p>
        </p:txBody>
      </p:sp>
    </p:spTree>
    <p:extLst>
      <p:ext uri="{BB962C8B-B14F-4D97-AF65-F5344CB8AC3E}">
        <p14:creationId xmlns:p14="http://schemas.microsoft.com/office/powerpoint/2010/main" val="15045774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52400"/>
            <a:ext cx="6512511" cy="533400"/>
          </a:xfrm>
        </p:spPr>
        <p:txBody>
          <a:bodyPr/>
          <a:lstStyle/>
          <a:p>
            <a:pPr marL="0" indent="0" algn="just">
              <a:buNone/>
            </a:pPr>
            <a:r>
              <a:rPr lang="en-US" sz="2000" dirty="0" smtClean="0"/>
              <a:t>Rihanna – “Cheers (Drink to That)”</a:t>
            </a:r>
            <a:endParaRPr lang="en-US" sz="2000" dirty="0"/>
          </a:p>
        </p:txBody>
      </p:sp>
      <p:sp>
        <p:nvSpPr>
          <p:cNvPr id="4" name="Content Placeholder 3"/>
          <p:cNvSpPr>
            <a:spLocks noGrp="1"/>
          </p:cNvSpPr>
          <p:nvPr>
            <p:ph sz="quarter" idx="13"/>
          </p:nvPr>
        </p:nvSpPr>
        <p:spPr>
          <a:xfrm>
            <a:off x="1143000" y="1295400"/>
            <a:ext cx="6858000" cy="3474720"/>
          </a:xfrm>
        </p:spPr>
        <p:txBody>
          <a:bodyPr/>
          <a:lstStyle/>
          <a:p>
            <a:r>
              <a:rPr lang="en-US" dirty="0">
                <a:hlinkClick r:id="rId2"/>
              </a:rPr>
              <a:t>https://</a:t>
            </a:r>
            <a:r>
              <a:rPr lang="en-US" dirty="0" smtClean="0">
                <a:hlinkClick r:id="rId2"/>
              </a:rPr>
              <a:t>www.youtube.com/watch?v=h26xENEsaog</a:t>
            </a:r>
            <a:r>
              <a:rPr lang="en-US" dirty="0" smtClean="0"/>
              <a:t> </a:t>
            </a:r>
            <a:endParaRPr lang="en-US" dirty="0"/>
          </a:p>
        </p:txBody>
      </p:sp>
    </p:spTree>
    <p:extLst>
      <p:ext uri="{BB962C8B-B14F-4D97-AF65-F5344CB8AC3E}">
        <p14:creationId xmlns:p14="http://schemas.microsoft.com/office/powerpoint/2010/main" val="2903494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639762"/>
          </a:xfrm>
        </p:spPr>
        <p:txBody>
          <a:bodyPr>
            <a:normAutofit fontScale="90000"/>
          </a:bodyPr>
          <a:lstStyle/>
          <a:p>
            <a:pPr marL="0" indent="0" algn="ctr">
              <a:buNone/>
            </a:pPr>
            <a:r>
              <a:rPr lang="en-US" dirty="0" smtClean="0">
                <a:solidFill>
                  <a:srgbClr val="C00000"/>
                </a:solidFill>
                <a:latin typeface="Times New Roman" panose="02020603050405020304" pitchFamily="18" charset="0"/>
                <a:cs typeface="Times New Roman" panose="02020603050405020304" pitchFamily="18" charset="0"/>
              </a:rPr>
              <a:t>THE RESEARCH</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13"/>
          </p:nvPr>
        </p:nvSpPr>
        <p:spPr>
          <a:xfrm>
            <a:off x="457200" y="1295400"/>
            <a:ext cx="8229600" cy="5486400"/>
          </a:xfrm>
        </p:spPr>
        <p:txBody>
          <a:bodyPr>
            <a:normAutofit fontScale="55000" lnSpcReduction="20000"/>
          </a:bodyPr>
          <a:lstStyle/>
          <a:p>
            <a:pPr marL="45720" indent="0" algn="just">
              <a:buNone/>
            </a:pPr>
            <a:r>
              <a:rPr lang="en-US" sz="4000" b="1" dirty="0" smtClean="0">
                <a:solidFill>
                  <a:schemeClr val="tx1"/>
                </a:solidFill>
              </a:rPr>
              <a:t>Images </a:t>
            </a:r>
            <a:r>
              <a:rPr lang="en-US" sz="4000" b="1" dirty="0">
                <a:solidFill>
                  <a:schemeClr val="tx1"/>
                </a:solidFill>
              </a:rPr>
              <a:t>are powerful as they quickly transmit information to our brain and they trigger our emotions</a:t>
            </a:r>
            <a:r>
              <a:rPr lang="en-US" sz="4000" b="1" dirty="0" smtClean="0">
                <a:solidFill>
                  <a:schemeClr val="tx1"/>
                </a:solidFill>
              </a:rPr>
              <a:t>.</a:t>
            </a:r>
          </a:p>
          <a:p>
            <a:pPr marL="45720" indent="0" algn="just">
              <a:buNone/>
            </a:pPr>
            <a:endParaRPr lang="en-US" sz="4000" b="1" dirty="0">
              <a:solidFill>
                <a:schemeClr val="tx1"/>
              </a:solidFill>
            </a:endParaRPr>
          </a:p>
          <a:p>
            <a:pPr marL="45720" indent="0" algn="just">
              <a:buNone/>
            </a:pPr>
            <a:endParaRPr lang="en-US" sz="4000" b="1" dirty="0">
              <a:solidFill>
                <a:schemeClr val="tx1"/>
              </a:solidFill>
            </a:endParaRPr>
          </a:p>
          <a:p>
            <a:pPr marL="45720" indent="0" algn="ctr">
              <a:buNone/>
            </a:pPr>
            <a:r>
              <a:rPr lang="en-US" sz="4000" b="1" dirty="0">
                <a:solidFill>
                  <a:schemeClr val="tx1"/>
                </a:solidFill>
              </a:rPr>
              <a:t>BUT THEY ALSO IMPACT OUR ABILITY TO MAKE DECISIONS</a:t>
            </a:r>
          </a:p>
          <a:p>
            <a:pPr marL="45720" indent="0" algn="ctr">
              <a:buNone/>
            </a:pPr>
            <a:r>
              <a:rPr lang="en-US" sz="4000" b="1" dirty="0">
                <a:solidFill>
                  <a:schemeClr val="tx1"/>
                </a:solidFill>
              </a:rPr>
              <a:t>AND COULD INFLUENCE WHAT ACTIONS WE TAKE</a:t>
            </a:r>
          </a:p>
          <a:p>
            <a:pPr marL="45720" indent="0" algn="ctr">
              <a:buNone/>
            </a:pPr>
            <a:endParaRPr lang="en-US" sz="4000" b="1" dirty="0" smtClean="0">
              <a:solidFill>
                <a:schemeClr val="tx1"/>
              </a:solidFill>
            </a:endParaRPr>
          </a:p>
          <a:p>
            <a:pPr marL="45720" indent="0" algn="ctr">
              <a:buNone/>
            </a:pPr>
            <a:endParaRPr lang="en-US" sz="4000" b="1" dirty="0">
              <a:solidFill>
                <a:schemeClr val="tx1"/>
              </a:solidFill>
            </a:endParaRPr>
          </a:p>
          <a:p>
            <a:pPr marL="45720" indent="0" algn="just">
              <a:buNone/>
            </a:pPr>
            <a:r>
              <a:rPr lang="en-US" sz="4000" b="1" dirty="0">
                <a:solidFill>
                  <a:schemeClr val="tx1"/>
                </a:solidFill>
              </a:rPr>
              <a:t>The more vivid the image, in terms of movement, </a:t>
            </a:r>
            <a:r>
              <a:rPr lang="en-US" sz="4000" b="1" dirty="0" err="1">
                <a:solidFill>
                  <a:schemeClr val="tx1"/>
                </a:solidFill>
              </a:rPr>
              <a:t>colour</a:t>
            </a:r>
            <a:r>
              <a:rPr lang="en-US" sz="4000" b="1" dirty="0">
                <a:solidFill>
                  <a:schemeClr val="tx1"/>
                </a:solidFill>
              </a:rPr>
              <a:t> and accuracy of representation, the more realistic, the more its going to stimulate your response to it.*</a:t>
            </a:r>
          </a:p>
          <a:p>
            <a:pPr marL="45720" indent="0" algn="just">
              <a:buNone/>
            </a:pPr>
            <a:endParaRPr lang="en-US" sz="4000" b="1" dirty="0">
              <a:solidFill>
                <a:schemeClr val="tx1"/>
              </a:solidFill>
            </a:endParaRPr>
          </a:p>
          <a:p>
            <a:pPr marL="45720" indent="0" algn="just">
              <a:buNone/>
            </a:pPr>
            <a:endParaRPr lang="en-US" sz="4400" b="1" dirty="0">
              <a:solidFill>
                <a:schemeClr val="tx1"/>
              </a:solidFill>
            </a:endParaRPr>
          </a:p>
          <a:p>
            <a:pPr marL="45720" indent="0" algn="just">
              <a:buNone/>
            </a:pPr>
            <a:endParaRPr lang="en-US" sz="4400" b="1" dirty="0">
              <a:solidFill>
                <a:schemeClr val="tx1"/>
              </a:solidFill>
            </a:endParaRPr>
          </a:p>
          <a:p>
            <a:pPr marL="45720" indent="0" algn="r">
              <a:buNone/>
            </a:pPr>
            <a:r>
              <a:rPr lang="en-US" b="1" dirty="0">
                <a:solidFill>
                  <a:schemeClr val="tx1"/>
                </a:solidFill>
              </a:rPr>
              <a:t>*</a:t>
            </a:r>
            <a:r>
              <a:rPr lang="en-US" b="1" dirty="0" err="1">
                <a:solidFill>
                  <a:schemeClr val="tx1"/>
                </a:solidFill>
              </a:rPr>
              <a:t>Smarandescu</a:t>
            </a:r>
            <a:r>
              <a:rPr lang="en-US" b="1" dirty="0">
                <a:solidFill>
                  <a:schemeClr val="tx1"/>
                </a:solidFill>
              </a:rPr>
              <a:t> and </a:t>
            </a:r>
            <a:r>
              <a:rPr lang="en-US" b="1" dirty="0" err="1">
                <a:solidFill>
                  <a:schemeClr val="tx1"/>
                </a:solidFill>
              </a:rPr>
              <a:t>Mennecke</a:t>
            </a:r>
            <a:r>
              <a:rPr lang="en-US" b="1" dirty="0">
                <a:solidFill>
                  <a:schemeClr val="tx1"/>
                </a:solidFill>
              </a:rPr>
              <a:t> (2013)(Iowa State University)</a:t>
            </a:r>
          </a:p>
          <a:p>
            <a:pPr marL="2287588" indent="-1373188" algn="just">
              <a:buNone/>
            </a:pPr>
            <a:endParaRPr lang="en-US" sz="4400" b="1" dirty="0">
              <a:solidFill>
                <a:schemeClr val="tx1"/>
              </a:solidFill>
            </a:endParaRPr>
          </a:p>
        </p:txBody>
      </p:sp>
    </p:spTree>
    <p:extLst>
      <p:ext uri="{BB962C8B-B14F-4D97-AF65-F5344CB8AC3E}">
        <p14:creationId xmlns:p14="http://schemas.microsoft.com/office/powerpoint/2010/main" val="38905519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1365"/>
            <a:ext cx="6512511" cy="609600"/>
          </a:xfrm>
        </p:spPr>
        <p:txBody>
          <a:bodyPr/>
          <a:lstStyle/>
          <a:p>
            <a:pPr marL="0" indent="0" algn="just">
              <a:buNone/>
            </a:pPr>
            <a:r>
              <a:rPr lang="en-US" sz="2000" dirty="0" smtClean="0"/>
              <a:t>Jamie Foxx – “Blame It”</a:t>
            </a:r>
            <a:endParaRPr lang="en-US" sz="2000" dirty="0"/>
          </a:p>
        </p:txBody>
      </p:sp>
      <p:sp>
        <p:nvSpPr>
          <p:cNvPr id="3" name="Content Placeholder 2"/>
          <p:cNvSpPr>
            <a:spLocks noGrp="1"/>
          </p:cNvSpPr>
          <p:nvPr>
            <p:ph sz="quarter" idx="13"/>
          </p:nvPr>
        </p:nvSpPr>
        <p:spPr>
          <a:xfrm>
            <a:off x="1143000" y="1143000"/>
            <a:ext cx="7086600" cy="3474720"/>
          </a:xfrm>
        </p:spPr>
        <p:txBody>
          <a:bodyPr/>
          <a:lstStyle/>
          <a:p>
            <a:r>
              <a:rPr lang="en-US" dirty="0">
                <a:hlinkClick r:id="rId2"/>
              </a:rPr>
              <a:t>https://</a:t>
            </a:r>
            <a:r>
              <a:rPr lang="en-US" dirty="0" smtClean="0">
                <a:hlinkClick r:id="rId2"/>
              </a:rPr>
              <a:t>www.youtube.com/watch?v=rfjtpp90lu8</a:t>
            </a:r>
            <a:endParaRPr lang="en-US" dirty="0" smtClean="0"/>
          </a:p>
          <a:p>
            <a:r>
              <a:rPr lang="en-US" dirty="0"/>
              <a:t> </a:t>
            </a:r>
            <a:r>
              <a:rPr lang="en-US" dirty="0">
                <a:hlinkClick r:id="rId3"/>
              </a:rPr>
              <a:t>https://</a:t>
            </a:r>
            <a:r>
              <a:rPr lang="en-US" dirty="0" smtClean="0">
                <a:hlinkClick r:id="rId3"/>
              </a:rPr>
              <a:t>www.youtube.com/watch?v=iFCWVwNk9to</a:t>
            </a:r>
            <a:r>
              <a:rPr lang="en-US" dirty="0" smtClean="0"/>
              <a:t> (lyrics)  </a:t>
            </a:r>
            <a:endParaRPr lang="en-US" dirty="0"/>
          </a:p>
        </p:txBody>
      </p:sp>
    </p:spTree>
    <p:extLst>
      <p:ext uri="{BB962C8B-B14F-4D97-AF65-F5344CB8AC3E}">
        <p14:creationId xmlns:p14="http://schemas.microsoft.com/office/powerpoint/2010/main" val="38063517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19" y="76200"/>
            <a:ext cx="6512511" cy="533400"/>
          </a:xfrm>
        </p:spPr>
        <p:txBody>
          <a:bodyPr/>
          <a:lstStyle/>
          <a:p>
            <a:pPr marL="0" indent="0" algn="just">
              <a:buNone/>
            </a:pPr>
            <a:r>
              <a:rPr lang="en-US" sz="2000" dirty="0" smtClean="0"/>
              <a:t>Wiz </a:t>
            </a:r>
            <a:r>
              <a:rPr lang="en-US" sz="2000" dirty="0" err="1" smtClean="0"/>
              <a:t>Khalifa</a:t>
            </a:r>
            <a:r>
              <a:rPr lang="en-US" sz="2000" dirty="0" smtClean="0"/>
              <a:t> – “Gin &amp; Drugs”</a:t>
            </a:r>
            <a:endParaRPr lang="en-US" sz="2000" dirty="0"/>
          </a:p>
        </p:txBody>
      </p:sp>
      <p:sp>
        <p:nvSpPr>
          <p:cNvPr id="2" name="Content Placeholder 1"/>
          <p:cNvSpPr>
            <a:spLocks noGrp="1"/>
          </p:cNvSpPr>
          <p:nvPr>
            <p:ph sz="quarter" idx="13"/>
          </p:nvPr>
        </p:nvSpPr>
        <p:spPr>
          <a:xfrm>
            <a:off x="1143000" y="1219200"/>
            <a:ext cx="6858000" cy="3474720"/>
          </a:xfrm>
        </p:spPr>
        <p:txBody>
          <a:bodyPr/>
          <a:lstStyle/>
          <a:p>
            <a:r>
              <a:rPr lang="en-US" dirty="0">
                <a:hlinkClick r:id="rId2"/>
              </a:rPr>
              <a:t>https://</a:t>
            </a:r>
            <a:r>
              <a:rPr lang="en-US" dirty="0" smtClean="0">
                <a:hlinkClick r:id="rId2"/>
              </a:rPr>
              <a:t>www.youtube.com/watch?v=La0BNB487YM</a:t>
            </a:r>
            <a:r>
              <a:rPr lang="en-US" dirty="0" smtClean="0"/>
              <a:t> </a:t>
            </a:r>
            <a:endParaRPr lang="en-US" dirty="0"/>
          </a:p>
        </p:txBody>
      </p:sp>
    </p:spTree>
    <p:extLst>
      <p:ext uri="{BB962C8B-B14F-4D97-AF65-F5344CB8AC3E}">
        <p14:creationId xmlns:p14="http://schemas.microsoft.com/office/powerpoint/2010/main" val="35483544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512511" cy="533400"/>
          </a:xfrm>
        </p:spPr>
        <p:txBody>
          <a:bodyPr/>
          <a:lstStyle/>
          <a:p>
            <a:pPr marL="0" indent="0" algn="just">
              <a:buNone/>
            </a:pPr>
            <a:r>
              <a:rPr lang="en-US" sz="2000" dirty="0" smtClean="0"/>
              <a:t>Wiz </a:t>
            </a:r>
            <a:r>
              <a:rPr lang="en-US" sz="2000" dirty="0" err="1" smtClean="0"/>
              <a:t>Khalifa</a:t>
            </a:r>
            <a:endParaRPr lang="en-US" sz="2000" dirty="0"/>
          </a:p>
        </p:txBody>
      </p:sp>
      <p:sp>
        <p:nvSpPr>
          <p:cNvPr id="3" name="Content Placeholder 2"/>
          <p:cNvSpPr>
            <a:spLocks noGrp="1"/>
          </p:cNvSpPr>
          <p:nvPr>
            <p:ph sz="quarter" idx="13"/>
          </p:nvPr>
        </p:nvSpPr>
        <p:spPr>
          <a:xfrm>
            <a:off x="1143000" y="1143000"/>
            <a:ext cx="6705600" cy="3474720"/>
          </a:xfrm>
        </p:spPr>
        <p:txBody>
          <a:bodyPr/>
          <a:lstStyle/>
          <a:p>
            <a:r>
              <a:rPr lang="en-US" dirty="0">
                <a:hlinkClick r:id="rId2"/>
              </a:rPr>
              <a:t>https://</a:t>
            </a:r>
            <a:r>
              <a:rPr lang="en-US" dirty="0" smtClean="0">
                <a:hlinkClick r:id="rId2"/>
              </a:rPr>
              <a:t>www.youtube.com/watch?v=2YLsce89Z_Y</a:t>
            </a:r>
            <a:r>
              <a:rPr lang="en-US" dirty="0" smtClean="0"/>
              <a:t> </a:t>
            </a:r>
            <a:endParaRPr lang="en-US" dirty="0"/>
          </a:p>
        </p:txBody>
      </p:sp>
    </p:spTree>
    <p:extLst>
      <p:ext uri="{BB962C8B-B14F-4D97-AF65-F5344CB8AC3E}">
        <p14:creationId xmlns:p14="http://schemas.microsoft.com/office/powerpoint/2010/main" val="869241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304800"/>
            <a:ext cx="6512511" cy="457200"/>
          </a:xfrm>
        </p:spPr>
        <p:txBody>
          <a:bodyPr/>
          <a:lstStyle/>
          <a:p>
            <a:pPr marL="0" indent="0" algn="just">
              <a:buNone/>
            </a:pPr>
            <a:r>
              <a:rPr lang="en-US" sz="2000" dirty="0" smtClean="0"/>
              <a:t>Future – “Mask Off”</a:t>
            </a:r>
            <a:endParaRPr lang="en-US" sz="2000" dirty="0"/>
          </a:p>
        </p:txBody>
      </p:sp>
      <p:sp>
        <p:nvSpPr>
          <p:cNvPr id="2" name="Content Placeholder 1"/>
          <p:cNvSpPr>
            <a:spLocks noGrp="1"/>
          </p:cNvSpPr>
          <p:nvPr>
            <p:ph sz="quarter" idx="13"/>
          </p:nvPr>
        </p:nvSpPr>
        <p:spPr>
          <a:xfrm>
            <a:off x="1143000" y="1066800"/>
            <a:ext cx="6858000" cy="3474720"/>
          </a:xfrm>
        </p:spPr>
        <p:txBody>
          <a:bodyPr/>
          <a:lstStyle/>
          <a:p>
            <a:r>
              <a:rPr lang="en-US" dirty="0">
                <a:hlinkClick r:id="rId2"/>
              </a:rPr>
              <a:t>https://</a:t>
            </a:r>
            <a:r>
              <a:rPr lang="en-US" dirty="0" smtClean="0">
                <a:hlinkClick r:id="rId2"/>
              </a:rPr>
              <a:t>www.youtube.com/watch?v=GGTfFBz0M1c</a:t>
            </a:r>
            <a:r>
              <a:rPr lang="en-US" dirty="0" smtClean="0"/>
              <a:t> </a:t>
            </a:r>
            <a:endParaRPr lang="en-US" dirty="0"/>
          </a:p>
        </p:txBody>
      </p:sp>
    </p:spTree>
    <p:extLst>
      <p:ext uri="{BB962C8B-B14F-4D97-AF65-F5344CB8AC3E}">
        <p14:creationId xmlns:p14="http://schemas.microsoft.com/office/powerpoint/2010/main" val="5644089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512511" cy="685800"/>
          </a:xfrm>
        </p:spPr>
        <p:txBody>
          <a:bodyPr/>
          <a:lstStyle/>
          <a:p>
            <a:pPr marL="0" indent="0" algn="just">
              <a:buNone/>
            </a:pPr>
            <a:r>
              <a:rPr lang="en-US" sz="2000" dirty="0" smtClean="0"/>
              <a:t>Nicki </a:t>
            </a:r>
            <a:r>
              <a:rPr lang="en-US" sz="2000" dirty="0" err="1" smtClean="0"/>
              <a:t>Minaj</a:t>
            </a:r>
            <a:r>
              <a:rPr lang="en-US" sz="2000" dirty="0" smtClean="0"/>
              <a:t> – “Super Bass”</a:t>
            </a:r>
            <a:endParaRPr lang="en-US" sz="2000" dirty="0"/>
          </a:p>
        </p:txBody>
      </p:sp>
      <p:sp>
        <p:nvSpPr>
          <p:cNvPr id="3" name="Content Placeholder 2"/>
          <p:cNvSpPr>
            <a:spLocks noGrp="1"/>
          </p:cNvSpPr>
          <p:nvPr>
            <p:ph sz="quarter" idx="13"/>
          </p:nvPr>
        </p:nvSpPr>
        <p:spPr>
          <a:xfrm>
            <a:off x="1143000" y="1219200"/>
            <a:ext cx="7086600" cy="3474720"/>
          </a:xfrm>
        </p:spPr>
        <p:txBody>
          <a:bodyPr/>
          <a:lstStyle/>
          <a:p>
            <a:r>
              <a:rPr lang="en-US" dirty="0">
                <a:hlinkClick r:id="rId2"/>
              </a:rPr>
              <a:t>https://</a:t>
            </a:r>
            <a:r>
              <a:rPr lang="en-US" dirty="0" smtClean="0">
                <a:hlinkClick r:id="rId2"/>
              </a:rPr>
              <a:t>www.youtube.com/watch?v=7u5LoW-S4ZM</a:t>
            </a:r>
            <a:r>
              <a:rPr lang="en-US" dirty="0" smtClean="0"/>
              <a:t> </a:t>
            </a:r>
            <a:endParaRPr lang="en-US" dirty="0"/>
          </a:p>
        </p:txBody>
      </p:sp>
    </p:spTree>
    <p:extLst>
      <p:ext uri="{BB962C8B-B14F-4D97-AF65-F5344CB8AC3E}">
        <p14:creationId xmlns:p14="http://schemas.microsoft.com/office/powerpoint/2010/main" val="41821735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6512511" cy="609600"/>
          </a:xfrm>
        </p:spPr>
        <p:txBody>
          <a:bodyPr/>
          <a:lstStyle/>
          <a:p>
            <a:pPr marL="0" indent="0" algn="just">
              <a:buNone/>
            </a:pPr>
            <a:r>
              <a:rPr lang="en-US" sz="2000" dirty="0" smtClean="0"/>
              <a:t>Camila Cabello – “Never be the Same”</a:t>
            </a:r>
            <a:endParaRPr lang="en-US" sz="2000" dirty="0"/>
          </a:p>
        </p:txBody>
      </p:sp>
      <p:sp>
        <p:nvSpPr>
          <p:cNvPr id="3" name="Content Placeholder 2"/>
          <p:cNvSpPr>
            <a:spLocks noGrp="1"/>
          </p:cNvSpPr>
          <p:nvPr>
            <p:ph sz="quarter" idx="13"/>
          </p:nvPr>
        </p:nvSpPr>
        <p:spPr>
          <a:xfrm>
            <a:off x="1066800" y="1219200"/>
            <a:ext cx="6629400" cy="3474720"/>
          </a:xfrm>
        </p:spPr>
        <p:txBody>
          <a:bodyPr/>
          <a:lstStyle/>
          <a:p>
            <a:r>
              <a:rPr lang="en-US" dirty="0">
                <a:hlinkClick r:id="rId2"/>
              </a:rPr>
              <a:t>https://</a:t>
            </a:r>
            <a:r>
              <a:rPr lang="en-US" dirty="0" smtClean="0">
                <a:hlinkClick r:id="rId2"/>
              </a:rPr>
              <a:t>www.youtube.com/watch?v=IFp6FsH83c0</a:t>
            </a:r>
            <a:r>
              <a:rPr lang="en-US" dirty="0" smtClean="0"/>
              <a:t> </a:t>
            </a:r>
            <a:endParaRPr lang="en-US" dirty="0"/>
          </a:p>
        </p:txBody>
      </p:sp>
    </p:spTree>
    <p:extLst>
      <p:ext uri="{BB962C8B-B14F-4D97-AF65-F5344CB8AC3E}">
        <p14:creationId xmlns:p14="http://schemas.microsoft.com/office/powerpoint/2010/main" val="25942837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6512511" cy="609600"/>
          </a:xfrm>
        </p:spPr>
        <p:txBody>
          <a:bodyPr/>
          <a:lstStyle/>
          <a:p>
            <a:pPr marL="0" indent="0" algn="just">
              <a:buNone/>
            </a:pPr>
            <a:r>
              <a:rPr lang="en-US" sz="2000" dirty="0" smtClean="0"/>
              <a:t>Kendrick Lamar – “Swimming Pools”</a:t>
            </a:r>
            <a:endParaRPr lang="en-US" sz="2000" dirty="0"/>
          </a:p>
        </p:txBody>
      </p:sp>
      <p:sp>
        <p:nvSpPr>
          <p:cNvPr id="3" name="Content Placeholder 2"/>
          <p:cNvSpPr>
            <a:spLocks noGrp="1"/>
          </p:cNvSpPr>
          <p:nvPr>
            <p:ph sz="quarter" idx="13"/>
          </p:nvPr>
        </p:nvSpPr>
        <p:spPr>
          <a:xfrm>
            <a:off x="1143000" y="1066800"/>
            <a:ext cx="6934200" cy="3474720"/>
          </a:xfrm>
        </p:spPr>
        <p:txBody>
          <a:bodyPr/>
          <a:lstStyle/>
          <a:p>
            <a:r>
              <a:rPr lang="en-US" dirty="0">
                <a:hlinkClick r:id="rId2"/>
              </a:rPr>
              <a:t>https://</a:t>
            </a:r>
            <a:r>
              <a:rPr lang="en-US" dirty="0" smtClean="0">
                <a:hlinkClick r:id="rId2"/>
              </a:rPr>
              <a:t>www.youtube.com/watch?v=zt0hLBF0rN8</a:t>
            </a:r>
            <a:r>
              <a:rPr lang="en-US" dirty="0" smtClean="0"/>
              <a:t> </a:t>
            </a:r>
            <a:endParaRPr lang="en-US" dirty="0"/>
          </a:p>
        </p:txBody>
      </p:sp>
    </p:spTree>
    <p:extLst>
      <p:ext uri="{BB962C8B-B14F-4D97-AF65-F5344CB8AC3E}">
        <p14:creationId xmlns:p14="http://schemas.microsoft.com/office/powerpoint/2010/main" val="21855646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924800" cy="685800"/>
          </a:xfrm>
        </p:spPr>
        <p:txBody>
          <a:bodyPr/>
          <a:lstStyle/>
          <a:p>
            <a:pPr marL="0" indent="0" algn="just">
              <a:buNone/>
            </a:pPr>
            <a:r>
              <a:rPr lang="en-US" sz="2000" dirty="0" smtClean="0"/>
              <a:t>Damian J. Gong </a:t>
            </a:r>
            <a:r>
              <a:rPr lang="en-US" sz="2000" dirty="0"/>
              <a:t>M</a:t>
            </a:r>
            <a:r>
              <a:rPr lang="en-US" sz="2000" dirty="0" smtClean="0"/>
              <a:t>arley ft. Stephen Marley – “Medication”</a:t>
            </a:r>
            <a:endParaRPr lang="en-US" sz="2000" dirty="0"/>
          </a:p>
        </p:txBody>
      </p:sp>
      <p:sp>
        <p:nvSpPr>
          <p:cNvPr id="3" name="Content Placeholder 2"/>
          <p:cNvSpPr>
            <a:spLocks noGrp="1"/>
          </p:cNvSpPr>
          <p:nvPr>
            <p:ph sz="quarter" idx="13"/>
          </p:nvPr>
        </p:nvSpPr>
        <p:spPr>
          <a:xfrm>
            <a:off x="1160417" y="1066800"/>
            <a:ext cx="6858000" cy="3474720"/>
          </a:xfrm>
        </p:spPr>
        <p:txBody>
          <a:bodyPr/>
          <a:lstStyle/>
          <a:p>
            <a:r>
              <a:rPr lang="en-US" dirty="0">
                <a:hlinkClick r:id="rId2"/>
              </a:rPr>
              <a:t>https://</a:t>
            </a:r>
            <a:r>
              <a:rPr lang="en-US" dirty="0" smtClean="0">
                <a:hlinkClick r:id="rId2"/>
              </a:rPr>
              <a:t>www.youtube.com/watch?v=9PukqhfMxfc</a:t>
            </a:r>
            <a:r>
              <a:rPr lang="en-US" dirty="0" smtClean="0"/>
              <a:t> </a:t>
            </a:r>
            <a:endParaRPr lang="en-US" dirty="0"/>
          </a:p>
        </p:txBody>
      </p:sp>
    </p:spTree>
    <p:extLst>
      <p:ext uri="{BB962C8B-B14F-4D97-AF65-F5344CB8AC3E}">
        <p14:creationId xmlns:p14="http://schemas.microsoft.com/office/powerpoint/2010/main" val="34404943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512511" cy="533400"/>
          </a:xfrm>
        </p:spPr>
        <p:txBody>
          <a:bodyPr/>
          <a:lstStyle/>
          <a:p>
            <a:pPr marL="0" indent="0" algn="just">
              <a:buNone/>
            </a:pPr>
            <a:r>
              <a:rPr lang="en-US" sz="2000" dirty="0" smtClean="0"/>
              <a:t>King Bubba FM – “Who Drinking Rum”</a:t>
            </a:r>
            <a:endParaRPr lang="en-US" sz="2000" dirty="0"/>
          </a:p>
        </p:txBody>
      </p:sp>
      <p:sp>
        <p:nvSpPr>
          <p:cNvPr id="3" name="Content Placeholder 2"/>
          <p:cNvSpPr>
            <a:spLocks noGrp="1"/>
          </p:cNvSpPr>
          <p:nvPr>
            <p:ph sz="quarter" idx="13"/>
          </p:nvPr>
        </p:nvSpPr>
        <p:spPr>
          <a:xfrm>
            <a:off x="1143000" y="1066800"/>
            <a:ext cx="7010400" cy="3474720"/>
          </a:xfrm>
        </p:spPr>
        <p:txBody>
          <a:bodyPr/>
          <a:lstStyle/>
          <a:p>
            <a:r>
              <a:rPr lang="en-US" dirty="0">
                <a:hlinkClick r:id="rId2"/>
              </a:rPr>
              <a:t>https://</a:t>
            </a:r>
            <a:r>
              <a:rPr lang="en-US" dirty="0" smtClean="0">
                <a:hlinkClick r:id="rId2"/>
              </a:rPr>
              <a:t>www.youtube.com/watch?v=G5ti09MVRHo</a:t>
            </a:r>
            <a:r>
              <a:rPr lang="en-US" dirty="0" smtClean="0"/>
              <a:t> </a:t>
            </a:r>
            <a:endParaRPr lang="en-US" dirty="0"/>
          </a:p>
        </p:txBody>
      </p:sp>
    </p:spTree>
    <p:extLst>
      <p:ext uri="{BB962C8B-B14F-4D97-AF65-F5344CB8AC3E}">
        <p14:creationId xmlns:p14="http://schemas.microsoft.com/office/powerpoint/2010/main" val="18094186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512511" cy="533400"/>
          </a:xfrm>
        </p:spPr>
        <p:txBody>
          <a:bodyPr/>
          <a:lstStyle/>
          <a:p>
            <a:pPr marL="0" indent="0" algn="just">
              <a:buNone/>
            </a:pPr>
            <a:r>
              <a:rPr lang="en-US" sz="2000" dirty="0" err="1" smtClean="0"/>
              <a:t>Jagwa</a:t>
            </a:r>
            <a:r>
              <a:rPr lang="en-US" sz="2000" dirty="0" smtClean="0"/>
              <a:t> De Champ – “</a:t>
            </a:r>
            <a:r>
              <a:rPr lang="en-US" sz="2000" dirty="0" err="1" smtClean="0"/>
              <a:t>Drinka</a:t>
            </a:r>
            <a:r>
              <a:rPr lang="en-US" sz="2000" dirty="0" smtClean="0"/>
              <a:t>”</a:t>
            </a:r>
            <a:endParaRPr lang="en-US" sz="2000" dirty="0"/>
          </a:p>
        </p:txBody>
      </p:sp>
      <p:sp>
        <p:nvSpPr>
          <p:cNvPr id="3" name="Content Placeholder 2"/>
          <p:cNvSpPr>
            <a:spLocks noGrp="1"/>
          </p:cNvSpPr>
          <p:nvPr>
            <p:ph sz="quarter" idx="13"/>
          </p:nvPr>
        </p:nvSpPr>
        <p:spPr>
          <a:xfrm>
            <a:off x="1143000" y="990600"/>
            <a:ext cx="6858000" cy="3474720"/>
          </a:xfrm>
        </p:spPr>
        <p:txBody>
          <a:bodyPr/>
          <a:lstStyle/>
          <a:p>
            <a:r>
              <a:rPr lang="en-US" dirty="0">
                <a:hlinkClick r:id="rId2"/>
              </a:rPr>
              <a:t>https://</a:t>
            </a:r>
            <a:r>
              <a:rPr lang="en-US" dirty="0" smtClean="0">
                <a:hlinkClick r:id="rId2"/>
              </a:rPr>
              <a:t>www.youtube.com/watch?v=Q086Ts4IJrk</a:t>
            </a:r>
            <a:r>
              <a:rPr lang="en-US" dirty="0" smtClean="0"/>
              <a:t> </a:t>
            </a:r>
            <a:endParaRPr lang="en-US" dirty="0"/>
          </a:p>
        </p:txBody>
      </p:sp>
    </p:spTree>
    <p:extLst>
      <p:ext uri="{BB962C8B-B14F-4D97-AF65-F5344CB8AC3E}">
        <p14:creationId xmlns:p14="http://schemas.microsoft.com/office/powerpoint/2010/main" val="48945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71600" y="152400"/>
            <a:ext cx="6512511" cy="304800"/>
          </a:xfrm>
        </p:spPr>
        <p:txBody>
          <a:bodyPr/>
          <a:lstStyle/>
          <a:p>
            <a:endParaRPr lang="en-US" dirty="0"/>
          </a:p>
        </p:txBody>
      </p:sp>
      <p:sp>
        <p:nvSpPr>
          <p:cNvPr id="7" name="Content Placeholder 6"/>
          <p:cNvSpPr>
            <a:spLocks noGrp="1"/>
          </p:cNvSpPr>
          <p:nvPr>
            <p:ph sz="quarter" idx="13"/>
          </p:nvPr>
        </p:nvSpPr>
        <p:spPr>
          <a:xfrm>
            <a:off x="304800" y="609600"/>
            <a:ext cx="8382000" cy="6096000"/>
          </a:xfrm>
        </p:spPr>
        <p:txBody>
          <a:bodyPr>
            <a:normAutofit fontScale="92500" lnSpcReduction="10000"/>
          </a:bodyPr>
          <a:lstStyle/>
          <a:p>
            <a:pPr marL="45720" indent="0">
              <a:buNone/>
            </a:pPr>
            <a:endParaRPr lang="en-US" dirty="0" smtClean="0"/>
          </a:p>
          <a:p>
            <a:pPr marL="911225" indent="-911225">
              <a:buNone/>
            </a:pPr>
            <a:r>
              <a:rPr lang="en-US" dirty="0" smtClean="0">
                <a:solidFill>
                  <a:schemeClr val="tx1"/>
                </a:solidFill>
              </a:rPr>
              <a:t>-	Youth </a:t>
            </a:r>
            <a:r>
              <a:rPr lang="en-US" dirty="0">
                <a:solidFill>
                  <a:schemeClr val="tx1"/>
                </a:solidFill>
              </a:rPr>
              <a:t>claim the Internet as a defining part of their culture and an integral part of their daily lives.</a:t>
            </a:r>
          </a:p>
          <a:p>
            <a:pPr marL="45720" indent="0">
              <a:buNone/>
            </a:pPr>
            <a:endParaRPr lang="en-US" dirty="0" smtClean="0">
              <a:solidFill>
                <a:schemeClr val="tx1"/>
              </a:solidFill>
            </a:endParaRPr>
          </a:p>
          <a:p>
            <a:pPr marL="911225" indent="-854075" algn="just">
              <a:buFontTx/>
              <a:buChar char="-"/>
            </a:pPr>
            <a:r>
              <a:rPr lang="en-US" dirty="0" smtClean="0">
                <a:solidFill>
                  <a:schemeClr val="tx1"/>
                </a:solidFill>
              </a:rPr>
              <a:t>In Canada, teenagers see between 1000 and 2000 beer commercials carrying the message that “real” men drink beer.</a:t>
            </a:r>
          </a:p>
          <a:p>
            <a:pPr marL="911225" indent="-854075">
              <a:buFontTx/>
              <a:buChar char="-"/>
            </a:pPr>
            <a:endParaRPr lang="en-US" dirty="0">
              <a:solidFill>
                <a:schemeClr val="tx1"/>
              </a:solidFill>
            </a:endParaRPr>
          </a:p>
          <a:p>
            <a:pPr marL="911225" indent="-854075" algn="just">
              <a:buFontTx/>
              <a:buChar char="-"/>
            </a:pPr>
            <a:r>
              <a:rPr lang="en-US" dirty="0" smtClean="0">
                <a:solidFill>
                  <a:schemeClr val="tx1"/>
                </a:solidFill>
              </a:rPr>
              <a:t>50% of G-rated animated feature films, as well as music videos, show alcohol use as normative </a:t>
            </a:r>
            <a:r>
              <a:rPr lang="en-US" dirty="0" err="1" smtClean="0">
                <a:solidFill>
                  <a:schemeClr val="tx1"/>
                </a:solidFill>
              </a:rPr>
              <a:t>behaviour</a:t>
            </a:r>
            <a:r>
              <a:rPr lang="en-US" dirty="0" smtClean="0">
                <a:solidFill>
                  <a:schemeClr val="tx1"/>
                </a:solidFill>
              </a:rPr>
              <a:t> without conveying the long term consequences.</a:t>
            </a:r>
          </a:p>
          <a:p>
            <a:pPr marL="57150" indent="0">
              <a:buNone/>
            </a:pPr>
            <a:endParaRPr lang="en-US" dirty="0">
              <a:solidFill>
                <a:schemeClr val="tx1"/>
              </a:solidFill>
            </a:endParaRPr>
          </a:p>
          <a:p>
            <a:pPr marL="911225" indent="-854075" algn="just">
              <a:buFontTx/>
              <a:buChar char="-"/>
            </a:pPr>
            <a:r>
              <a:rPr lang="en-US" dirty="0" smtClean="0">
                <a:solidFill>
                  <a:schemeClr val="tx1"/>
                </a:solidFill>
              </a:rPr>
              <a:t>Convincing data suggest that advertising increases beer consumption (in countries like Sweden, a ban on alcohol advertising has led to a decline in alcohol consumption).</a:t>
            </a:r>
          </a:p>
          <a:p>
            <a:pPr marL="911225" indent="-854075">
              <a:buFontTx/>
              <a:buChar char="-"/>
            </a:pPr>
            <a:endParaRPr lang="en-US" dirty="0">
              <a:solidFill>
                <a:schemeClr val="tx1"/>
              </a:solidFill>
            </a:endParaRPr>
          </a:p>
          <a:p>
            <a:pPr marL="57150" indent="0">
              <a:buNone/>
            </a:pPr>
            <a:endParaRPr lang="en-US" dirty="0" smtClean="0">
              <a:solidFill>
                <a:schemeClr val="tx1"/>
              </a:solidFill>
            </a:endParaRPr>
          </a:p>
          <a:p>
            <a:pPr marL="57150" indent="0">
              <a:buNone/>
            </a:pPr>
            <a:endParaRPr lang="en-US" dirty="0">
              <a:solidFill>
                <a:schemeClr val="tx1"/>
              </a:solidFill>
            </a:endParaRPr>
          </a:p>
          <a:p>
            <a:pPr marL="57150" indent="0" algn="r">
              <a:buNone/>
            </a:pPr>
            <a:r>
              <a:rPr lang="en-US" sz="1200" dirty="0" smtClean="0">
                <a:solidFill>
                  <a:schemeClr val="tx1"/>
                </a:solidFill>
              </a:rPr>
              <a:t>Pediatric &amp; Child Health (2003)</a:t>
            </a:r>
          </a:p>
        </p:txBody>
      </p:sp>
    </p:spTree>
    <p:extLst>
      <p:ext uri="{BB962C8B-B14F-4D97-AF65-F5344CB8AC3E}">
        <p14:creationId xmlns:p14="http://schemas.microsoft.com/office/powerpoint/2010/main" val="32994288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 y="76200"/>
            <a:ext cx="6512511" cy="381000"/>
          </a:xfrm>
        </p:spPr>
        <p:txBody>
          <a:bodyPr/>
          <a:lstStyle/>
          <a:p>
            <a:pPr marL="0" indent="0" algn="just">
              <a:buNone/>
            </a:pPr>
            <a:r>
              <a:rPr lang="en-US" sz="2000" dirty="0" err="1" smtClean="0"/>
              <a:t>Lokolos</a:t>
            </a:r>
            <a:r>
              <a:rPr lang="en-US" sz="2000" dirty="0" smtClean="0"/>
              <a:t> X Mack </a:t>
            </a:r>
            <a:r>
              <a:rPr lang="en-US" sz="2000" dirty="0" err="1" smtClean="0"/>
              <a:t>Steez</a:t>
            </a:r>
            <a:r>
              <a:rPr lang="en-US" sz="2000" dirty="0" smtClean="0"/>
              <a:t> – “No Thoughts”</a:t>
            </a:r>
            <a:endParaRPr lang="en-US" sz="2000" dirty="0"/>
          </a:p>
        </p:txBody>
      </p:sp>
      <p:sp>
        <p:nvSpPr>
          <p:cNvPr id="3" name="Content Placeholder 2"/>
          <p:cNvSpPr>
            <a:spLocks noGrp="1"/>
          </p:cNvSpPr>
          <p:nvPr>
            <p:ph sz="quarter" idx="13"/>
          </p:nvPr>
        </p:nvSpPr>
        <p:spPr>
          <a:xfrm>
            <a:off x="1143000" y="1066800"/>
            <a:ext cx="6781800" cy="3474720"/>
          </a:xfrm>
        </p:spPr>
        <p:txBody>
          <a:bodyPr/>
          <a:lstStyle/>
          <a:p>
            <a:r>
              <a:rPr lang="en-US" dirty="0">
                <a:hlinkClick r:id="rId2"/>
              </a:rPr>
              <a:t>https://</a:t>
            </a:r>
            <a:r>
              <a:rPr lang="en-US" dirty="0" smtClean="0">
                <a:hlinkClick r:id="rId2"/>
              </a:rPr>
              <a:t>www.youtube.com/watch?v=GUnfLkt5k6k</a:t>
            </a:r>
            <a:r>
              <a:rPr lang="en-US" dirty="0" smtClean="0"/>
              <a:t> </a:t>
            </a:r>
            <a:endParaRPr lang="en-US" dirty="0"/>
          </a:p>
        </p:txBody>
      </p:sp>
    </p:spTree>
    <p:extLst>
      <p:ext uri="{BB962C8B-B14F-4D97-AF65-F5344CB8AC3E}">
        <p14:creationId xmlns:p14="http://schemas.microsoft.com/office/powerpoint/2010/main" val="9582645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2209800"/>
            <a:ext cx="6512511" cy="1981200"/>
          </a:xfrm>
        </p:spPr>
        <p:txBody>
          <a:bodyPr/>
          <a:lstStyle/>
          <a:p>
            <a:pPr marL="0" indent="0" algn="ctr">
              <a:buNone/>
            </a:pPr>
            <a:r>
              <a:rPr lang="en-US" sz="3600" dirty="0" smtClean="0">
                <a:solidFill>
                  <a:srgbClr val="C00000"/>
                </a:solidFill>
              </a:rPr>
              <a:t>MUSIC VIDEOS</a:t>
            </a:r>
            <a:br>
              <a:rPr lang="en-US" sz="3600" dirty="0" smtClean="0">
                <a:solidFill>
                  <a:srgbClr val="C00000"/>
                </a:solidFill>
              </a:rPr>
            </a:br>
            <a:r>
              <a:rPr lang="en-US" sz="3600" dirty="0">
                <a:solidFill>
                  <a:srgbClr val="C00000"/>
                </a:solidFill>
              </a:rPr>
              <a:t/>
            </a:r>
            <a:br>
              <a:rPr lang="en-US" sz="3600" dirty="0">
                <a:solidFill>
                  <a:srgbClr val="C00000"/>
                </a:solidFill>
              </a:rPr>
            </a:br>
            <a:r>
              <a:rPr lang="en-US" sz="3600" dirty="0" smtClean="0">
                <a:solidFill>
                  <a:srgbClr val="C00000"/>
                </a:solidFill>
              </a:rPr>
              <a:t>The Bermuda Context</a:t>
            </a:r>
            <a:r>
              <a:rPr lang="en-US" dirty="0" smtClean="0"/>
              <a:t/>
            </a:r>
            <a:br>
              <a:rPr lang="en-US" dirty="0" smtClean="0"/>
            </a:br>
            <a:endParaRPr lang="en-US" dirty="0"/>
          </a:p>
        </p:txBody>
      </p:sp>
    </p:spTree>
    <p:extLst>
      <p:ext uri="{BB962C8B-B14F-4D97-AF65-F5344CB8AC3E}">
        <p14:creationId xmlns:p14="http://schemas.microsoft.com/office/powerpoint/2010/main" val="32361638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91" y="152400"/>
            <a:ext cx="6512511" cy="609600"/>
          </a:xfrm>
        </p:spPr>
        <p:txBody>
          <a:bodyPr/>
          <a:lstStyle/>
          <a:p>
            <a:pPr marL="0" indent="0" algn="just">
              <a:buNone/>
            </a:pPr>
            <a:r>
              <a:rPr lang="en-US" sz="2000" dirty="0" smtClean="0"/>
              <a:t>General </a:t>
            </a:r>
            <a:r>
              <a:rPr lang="en-US" sz="2000" dirty="0" err="1" smtClean="0"/>
              <a:t>Kaution</a:t>
            </a:r>
            <a:r>
              <a:rPr lang="en-US" sz="2000" dirty="0" smtClean="0"/>
              <a:t> – “</a:t>
            </a:r>
            <a:r>
              <a:rPr lang="en-US" sz="2000" dirty="0" err="1" smtClean="0"/>
              <a:t>Hustla</a:t>
            </a:r>
            <a:r>
              <a:rPr lang="en-US" sz="2000" dirty="0" smtClean="0"/>
              <a:t> Baby”</a:t>
            </a:r>
            <a:endParaRPr lang="en-US" sz="2000" dirty="0"/>
          </a:p>
        </p:txBody>
      </p:sp>
      <p:sp>
        <p:nvSpPr>
          <p:cNvPr id="3" name="Content Placeholder 2"/>
          <p:cNvSpPr>
            <a:spLocks noGrp="1"/>
          </p:cNvSpPr>
          <p:nvPr>
            <p:ph sz="quarter" idx="13"/>
          </p:nvPr>
        </p:nvSpPr>
        <p:spPr>
          <a:xfrm>
            <a:off x="1143000" y="1295400"/>
            <a:ext cx="6934200" cy="3474720"/>
          </a:xfrm>
        </p:spPr>
        <p:txBody>
          <a:bodyPr/>
          <a:lstStyle/>
          <a:p>
            <a:r>
              <a:rPr lang="en-US" dirty="0">
                <a:hlinkClick r:id="rId2"/>
              </a:rPr>
              <a:t>https://</a:t>
            </a:r>
            <a:r>
              <a:rPr lang="en-US" dirty="0" smtClean="0">
                <a:hlinkClick r:id="rId2"/>
              </a:rPr>
              <a:t>www.youtube.com/watch?v=mzAP2ngQEs0</a:t>
            </a:r>
            <a:r>
              <a:rPr lang="en-US" dirty="0" smtClean="0"/>
              <a:t> </a:t>
            </a:r>
            <a:endParaRPr lang="en-US" dirty="0"/>
          </a:p>
        </p:txBody>
      </p:sp>
    </p:spTree>
    <p:extLst>
      <p:ext uri="{BB962C8B-B14F-4D97-AF65-F5344CB8AC3E}">
        <p14:creationId xmlns:p14="http://schemas.microsoft.com/office/powerpoint/2010/main" val="3240827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6512511" cy="533400"/>
          </a:xfrm>
        </p:spPr>
        <p:txBody>
          <a:bodyPr/>
          <a:lstStyle/>
          <a:p>
            <a:pPr marL="0" indent="0" algn="just">
              <a:buNone/>
            </a:pPr>
            <a:r>
              <a:rPr lang="en-US" sz="2000" dirty="0" smtClean="0"/>
              <a:t>KD Da Beast – “</a:t>
            </a:r>
            <a:r>
              <a:rPr lang="en-US" sz="2000" dirty="0" err="1" smtClean="0"/>
              <a:t>Pourin</a:t>
            </a:r>
            <a:r>
              <a:rPr lang="en-US" sz="2000" dirty="0" smtClean="0"/>
              <a:t> Up”</a:t>
            </a:r>
            <a:endParaRPr lang="en-US" sz="2000" dirty="0"/>
          </a:p>
        </p:txBody>
      </p:sp>
      <p:sp>
        <p:nvSpPr>
          <p:cNvPr id="3" name="Content Placeholder 2"/>
          <p:cNvSpPr>
            <a:spLocks noGrp="1"/>
          </p:cNvSpPr>
          <p:nvPr>
            <p:ph sz="quarter" idx="13"/>
          </p:nvPr>
        </p:nvSpPr>
        <p:spPr>
          <a:xfrm>
            <a:off x="1143000" y="1219200"/>
            <a:ext cx="6858000" cy="3474720"/>
          </a:xfrm>
        </p:spPr>
        <p:txBody>
          <a:bodyPr/>
          <a:lstStyle/>
          <a:p>
            <a:r>
              <a:rPr lang="en-US" dirty="0">
                <a:hlinkClick r:id="rId2"/>
              </a:rPr>
              <a:t>https://</a:t>
            </a:r>
            <a:r>
              <a:rPr lang="en-US" dirty="0" smtClean="0">
                <a:hlinkClick r:id="rId2"/>
              </a:rPr>
              <a:t>www.youtube.com/watch?v=DHeeENk-Fq8</a:t>
            </a:r>
            <a:r>
              <a:rPr lang="en-US" dirty="0" smtClean="0"/>
              <a:t> </a:t>
            </a:r>
            <a:endParaRPr lang="en-US" dirty="0"/>
          </a:p>
        </p:txBody>
      </p:sp>
    </p:spTree>
    <p:extLst>
      <p:ext uri="{BB962C8B-B14F-4D97-AF65-F5344CB8AC3E}">
        <p14:creationId xmlns:p14="http://schemas.microsoft.com/office/powerpoint/2010/main" val="1290515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6512511" cy="457200"/>
          </a:xfrm>
        </p:spPr>
        <p:txBody>
          <a:bodyPr/>
          <a:lstStyle/>
          <a:p>
            <a:pPr marL="0" indent="0" algn="just">
              <a:buNone/>
            </a:pPr>
            <a:r>
              <a:rPr lang="en-US" sz="2000" dirty="0" err="1" smtClean="0"/>
              <a:t>FourteenFourtyThree</a:t>
            </a:r>
            <a:r>
              <a:rPr lang="en-US" sz="2000" dirty="0" smtClean="0"/>
              <a:t> – “Right Next to Me”</a:t>
            </a:r>
            <a:endParaRPr lang="en-US" sz="2000" dirty="0"/>
          </a:p>
        </p:txBody>
      </p:sp>
      <p:sp>
        <p:nvSpPr>
          <p:cNvPr id="3" name="Content Placeholder 2"/>
          <p:cNvSpPr>
            <a:spLocks noGrp="1"/>
          </p:cNvSpPr>
          <p:nvPr>
            <p:ph sz="quarter" idx="13"/>
          </p:nvPr>
        </p:nvSpPr>
        <p:spPr>
          <a:xfrm>
            <a:off x="1143000" y="1219200"/>
            <a:ext cx="6934200" cy="3474720"/>
          </a:xfrm>
        </p:spPr>
        <p:txBody>
          <a:bodyPr/>
          <a:lstStyle/>
          <a:p>
            <a:r>
              <a:rPr lang="en-US" dirty="0">
                <a:hlinkClick r:id="rId2"/>
              </a:rPr>
              <a:t>https://</a:t>
            </a:r>
            <a:r>
              <a:rPr lang="en-US" dirty="0" smtClean="0">
                <a:hlinkClick r:id="rId2"/>
              </a:rPr>
              <a:t>www.youtube.com/watch?v=rCHqe9LTPsE</a:t>
            </a:r>
            <a:r>
              <a:rPr lang="en-US" dirty="0" smtClean="0"/>
              <a:t> </a:t>
            </a:r>
            <a:endParaRPr lang="en-US" dirty="0"/>
          </a:p>
        </p:txBody>
      </p:sp>
    </p:spTree>
    <p:extLst>
      <p:ext uri="{BB962C8B-B14F-4D97-AF65-F5344CB8AC3E}">
        <p14:creationId xmlns:p14="http://schemas.microsoft.com/office/powerpoint/2010/main" val="41483733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 y="152400"/>
            <a:ext cx="6512511" cy="609600"/>
          </a:xfrm>
        </p:spPr>
        <p:txBody>
          <a:bodyPr/>
          <a:lstStyle/>
          <a:p>
            <a:pPr marL="0" indent="0" algn="just">
              <a:buNone/>
            </a:pPr>
            <a:r>
              <a:rPr lang="en-US" sz="2000" dirty="0" smtClean="0"/>
              <a:t>Pugi – “Bermuda”</a:t>
            </a:r>
            <a:endParaRPr lang="en-US" sz="2000" dirty="0"/>
          </a:p>
        </p:txBody>
      </p:sp>
      <p:sp>
        <p:nvSpPr>
          <p:cNvPr id="3" name="Content Placeholder 2"/>
          <p:cNvSpPr>
            <a:spLocks noGrp="1"/>
          </p:cNvSpPr>
          <p:nvPr>
            <p:ph sz="quarter" idx="13"/>
          </p:nvPr>
        </p:nvSpPr>
        <p:spPr>
          <a:xfrm>
            <a:off x="1143000" y="1143000"/>
            <a:ext cx="6781800" cy="3474720"/>
          </a:xfrm>
        </p:spPr>
        <p:txBody>
          <a:bodyPr/>
          <a:lstStyle/>
          <a:p>
            <a:r>
              <a:rPr lang="en-US" dirty="0">
                <a:hlinkClick r:id="rId2"/>
              </a:rPr>
              <a:t>https://</a:t>
            </a:r>
            <a:r>
              <a:rPr lang="en-US" dirty="0" smtClean="0">
                <a:hlinkClick r:id="rId2"/>
              </a:rPr>
              <a:t>www.youtube.com/watch?v=B9Ig_JWgQCI</a:t>
            </a:r>
            <a:r>
              <a:rPr lang="en-US" dirty="0" smtClean="0"/>
              <a:t> </a:t>
            </a:r>
            <a:endParaRPr lang="en-US" dirty="0"/>
          </a:p>
        </p:txBody>
      </p:sp>
    </p:spTree>
    <p:extLst>
      <p:ext uri="{BB962C8B-B14F-4D97-AF65-F5344CB8AC3E}">
        <p14:creationId xmlns:p14="http://schemas.microsoft.com/office/powerpoint/2010/main" val="38542364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4800"/>
            <a:ext cx="6512511" cy="609600"/>
          </a:xfrm>
        </p:spPr>
        <p:txBody>
          <a:bodyPr/>
          <a:lstStyle/>
          <a:p>
            <a:pPr marL="0" indent="0" algn="just">
              <a:buNone/>
            </a:pPr>
            <a:r>
              <a:rPr lang="en-US" sz="2000" dirty="0" err="1" smtClean="0">
                <a:solidFill>
                  <a:schemeClr val="tx1"/>
                </a:solidFill>
              </a:rPr>
              <a:t>Fiyah</a:t>
            </a:r>
            <a:r>
              <a:rPr lang="en-US" sz="2000" dirty="0" smtClean="0">
                <a:solidFill>
                  <a:schemeClr val="tx1"/>
                </a:solidFill>
              </a:rPr>
              <a:t> Marshall – “Take You Away”</a:t>
            </a:r>
            <a:endParaRPr lang="en-US" sz="2000" dirty="0">
              <a:solidFill>
                <a:schemeClr val="tx1"/>
              </a:solidFill>
            </a:endParaRPr>
          </a:p>
        </p:txBody>
      </p:sp>
      <p:sp>
        <p:nvSpPr>
          <p:cNvPr id="4" name="Content Placeholder 3"/>
          <p:cNvSpPr>
            <a:spLocks noGrp="1"/>
          </p:cNvSpPr>
          <p:nvPr>
            <p:ph sz="quarter" idx="13"/>
          </p:nvPr>
        </p:nvSpPr>
        <p:spPr>
          <a:xfrm>
            <a:off x="1143000" y="1295400"/>
            <a:ext cx="6934200" cy="3474720"/>
          </a:xfrm>
        </p:spPr>
        <p:txBody>
          <a:bodyPr/>
          <a:lstStyle/>
          <a:p>
            <a:r>
              <a:rPr lang="en-US" dirty="0">
                <a:hlinkClick r:id="rId2"/>
              </a:rPr>
              <a:t>https://</a:t>
            </a:r>
            <a:r>
              <a:rPr lang="en-US" dirty="0" smtClean="0">
                <a:hlinkClick r:id="rId2"/>
              </a:rPr>
              <a:t>www.youtube.com/watch?v=BxvpIOyUTvE</a:t>
            </a:r>
            <a:r>
              <a:rPr lang="en-US" dirty="0" smtClean="0"/>
              <a:t> </a:t>
            </a:r>
            <a:endParaRPr lang="en-US" dirty="0"/>
          </a:p>
        </p:txBody>
      </p:sp>
    </p:spTree>
    <p:extLst>
      <p:ext uri="{BB962C8B-B14F-4D97-AF65-F5344CB8AC3E}">
        <p14:creationId xmlns:p14="http://schemas.microsoft.com/office/powerpoint/2010/main" val="10088701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512511" cy="713766"/>
          </a:xfrm>
        </p:spPr>
        <p:txBody>
          <a:bodyPr/>
          <a:lstStyle/>
          <a:p>
            <a:pPr marL="0" indent="0" algn="just">
              <a:buNone/>
            </a:pPr>
            <a:r>
              <a:rPr lang="en-US" sz="2000" dirty="0" err="1" smtClean="0"/>
              <a:t>Dant</a:t>
            </a:r>
            <a:r>
              <a:rPr lang="en-US" sz="2000" dirty="0" smtClean="0"/>
              <a:t>$ ft. </a:t>
            </a:r>
            <a:r>
              <a:rPr lang="en-US" sz="2000" dirty="0" err="1" smtClean="0"/>
              <a:t>Storma</a:t>
            </a:r>
            <a:r>
              <a:rPr lang="en-US" sz="2000" dirty="0" smtClean="0"/>
              <a:t> – “It Be </a:t>
            </a:r>
            <a:r>
              <a:rPr lang="en-US" sz="2000" dirty="0" err="1" smtClean="0"/>
              <a:t>Alota</a:t>
            </a:r>
            <a:r>
              <a:rPr lang="en-US" sz="2000" dirty="0" smtClean="0"/>
              <a:t>”</a:t>
            </a:r>
            <a:endParaRPr lang="en-US" sz="2000" dirty="0"/>
          </a:p>
        </p:txBody>
      </p:sp>
      <p:sp>
        <p:nvSpPr>
          <p:cNvPr id="3" name="Content Placeholder 2"/>
          <p:cNvSpPr>
            <a:spLocks noGrp="1"/>
          </p:cNvSpPr>
          <p:nvPr>
            <p:ph sz="quarter" idx="13"/>
          </p:nvPr>
        </p:nvSpPr>
        <p:spPr>
          <a:xfrm>
            <a:off x="1143000" y="990600"/>
            <a:ext cx="6858000" cy="3474720"/>
          </a:xfrm>
        </p:spPr>
        <p:txBody>
          <a:bodyPr/>
          <a:lstStyle/>
          <a:p>
            <a:r>
              <a:rPr lang="en-US" dirty="0">
                <a:hlinkClick r:id="rId2"/>
              </a:rPr>
              <a:t>https://</a:t>
            </a:r>
            <a:r>
              <a:rPr lang="en-US" dirty="0" smtClean="0">
                <a:hlinkClick r:id="rId2"/>
              </a:rPr>
              <a:t>www.youtube.com/watch?v=TaQCs7cEviw</a:t>
            </a:r>
            <a:r>
              <a:rPr lang="en-US" dirty="0" smtClean="0"/>
              <a:t> </a:t>
            </a:r>
            <a:endParaRPr lang="en-US" dirty="0"/>
          </a:p>
        </p:txBody>
      </p:sp>
    </p:spTree>
    <p:extLst>
      <p:ext uri="{BB962C8B-B14F-4D97-AF65-F5344CB8AC3E}">
        <p14:creationId xmlns:p14="http://schemas.microsoft.com/office/powerpoint/2010/main" val="28727362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360111" cy="762000"/>
          </a:xfrm>
        </p:spPr>
        <p:txBody>
          <a:bodyPr/>
          <a:lstStyle/>
          <a:p>
            <a:pPr marL="0" indent="0" algn="just">
              <a:buNone/>
            </a:pPr>
            <a:r>
              <a:rPr lang="en-US" sz="2000" dirty="0" smtClean="0"/>
              <a:t>King </a:t>
            </a:r>
            <a:r>
              <a:rPr lang="en-US" sz="2000" dirty="0" err="1" smtClean="0"/>
              <a:t>Keem</a:t>
            </a:r>
            <a:r>
              <a:rPr lang="en-US" sz="2000" dirty="0" smtClean="0"/>
              <a:t> – “Pull Up Wit </a:t>
            </a:r>
            <a:r>
              <a:rPr lang="en-US" sz="2000" dirty="0" err="1" smtClean="0"/>
              <a:t>Yo</a:t>
            </a:r>
            <a:r>
              <a:rPr lang="en-US" sz="2000" dirty="0" smtClean="0"/>
              <a:t>’ </a:t>
            </a:r>
            <a:r>
              <a:rPr lang="en-US" sz="2000" dirty="0" err="1" smtClean="0"/>
              <a:t>Bxtch</a:t>
            </a:r>
            <a:r>
              <a:rPr lang="en-US" sz="2000" dirty="0" smtClean="0"/>
              <a:t>”</a:t>
            </a:r>
            <a:endParaRPr lang="en-US" sz="2000" dirty="0"/>
          </a:p>
        </p:txBody>
      </p:sp>
      <p:sp>
        <p:nvSpPr>
          <p:cNvPr id="3" name="Content Placeholder 2"/>
          <p:cNvSpPr>
            <a:spLocks noGrp="1"/>
          </p:cNvSpPr>
          <p:nvPr>
            <p:ph sz="quarter" idx="13"/>
          </p:nvPr>
        </p:nvSpPr>
        <p:spPr>
          <a:xfrm>
            <a:off x="1143000" y="1295400"/>
            <a:ext cx="6781800" cy="3474720"/>
          </a:xfrm>
        </p:spPr>
        <p:txBody>
          <a:bodyPr/>
          <a:lstStyle/>
          <a:p>
            <a:r>
              <a:rPr lang="en-US" dirty="0">
                <a:hlinkClick r:id="rId2"/>
              </a:rPr>
              <a:t>https://</a:t>
            </a:r>
            <a:r>
              <a:rPr lang="en-US" dirty="0" smtClean="0">
                <a:hlinkClick r:id="rId2"/>
              </a:rPr>
              <a:t>www.youtube.com/watch?v=lJgP3wef2uY</a:t>
            </a:r>
            <a:r>
              <a:rPr lang="en-US" dirty="0" smtClean="0"/>
              <a:t> </a:t>
            </a:r>
            <a:endParaRPr lang="en-US" dirty="0"/>
          </a:p>
        </p:txBody>
      </p:sp>
    </p:spTree>
    <p:extLst>
      <p:ext uri="{BB962C8B-B14F-4D97-AF65-F5344CB8AC3E}">
        <p14:creationId xmlns:p14="http://schemas.microsoft.com/office/powerpoint/2010/main" val="39752801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 y="76200"/>
            <a:ext cx="6512511" cy="609600"/>
          </a:xfrm>
        </p:spPr>
        <p:txBody>
          <a:bodyPr/>
          <a:lstStyle/>
          <a:p>
            <a:pPr marL="0" indent="0" algn="just">
              <a:buNone/>
            </a:pPr>
            <a:r>
              <a:rPr lang="en-US" sz="2000" dirty="0" smtClean="0"/>
              <a:t>Bermudian Island Girl Rapper – “Neva Been”</a:t>
            </a:r>
            <a:endParaRPr lang="en-US" sz="2000" dirty="0"/>
          </a:p>
        </p:txBody>
      </p:sp>
      <p:sp>
        <p:nvSpPr>
          <p:cNvPr id="3" name="Content Placeholder 2"/>
          <p:cNvSpPr>
            <a:spLocks noGrp="1"/>
          </p:cNvSpPr>
          <p:nvPr>
            <p:ph sz="quarter" idx="13"/>
          </p:nvPr>
        </p:nvSpPr>
        <p:spPr>
          <a:xfrm>
            <a:off x="1143000" y="1219200"/>
            <a:ext cx="6858000" cy="3474720"/>
          </a:xfrm>
        </p:spPr>
        <p:txBody>
          <a:bodyPr/>
          <a:lstStyle/>
          <a:p>
            <a:r>
              <a:rPr lang="en-US" dirty="0">
                <a:hlinkClick r:id="rId2"/>
              </a:rPr>
              <a:t>https://</a:t>
            </a:r>
            <a:r>
              <a:rPr lang="en-US" dirty="0" smtClean="0">
                <a:hlinkClick r:id="rId2"/>
              </a:rPr>
              <a:t>www.youtube.com/watch?v=mNRsobfS8fM</a:t>
            </a:r>
            <a:r>
              <a:rPr lang="en-US" dirty="0" smtClean="0"/>
              <a:t> </a:t>
            </a:r>
            <a:endParaRPr lang="en-US" dirty="0"/>
          </a:p>
        </p:txBody>
      </p:sp>
    </p:spTree>
    <p:extLst>
      <p:ext uri="{BB962C8B-B14F-4D97-AF65-F5344CB8AC3E}">
        <p14:creationId xmlns:p14="http://schemas.microsoft.com/office/powerpoint/2010/main" val="2432145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512511" cy="304800"/>
          </a:xfrm>
        </p:spPr>
        <p:txBody>
          <a:bodyPr/>
          <a:lstStyle/>
          <a:p>
            <a:endParaRPr lang="en-US" dirty="0"/>
          </a:p>
        </p:txBody>
      </p:sp>
      <p:sp>
        <p:nvSpPr>
          <p:cNvPr id="3" name="Content Placeholder 2"/>
          <p:cNvSpPr>
            <a:spLocks noGrp="1"/>
          </p:cNvSpPr>
          <p:nvPr>
            <p:ph sz="quarter" idx="13"/>
          </p:nvPr>
        </p:nvSpPr>
        <p:spPr>
          <a:xfrm>
            <a:off x="304800" y="990600"/>
            <a:ext cx="8458200" cy="5562600"/>
          </a:xfrm>
        </p:spPr>
        <p:txBody>
          <a:bodyPr>
            <a:normAutofit fontScale="92500" lnSpcReduction="20000"/>
          </a:bodyPr>
          <a:lstStyle/>
          <a:p>
            <a:pPr marL="45720" indent="0" algn="just">
              <a:buNone/>
            </a:pPr>
            <a:r>
              <a:rPr lang="en-US" sz="2400" dirty="0">
                <a:solidFill>
                  <a:schemeClr val="tx1"/>
                </a:solidFill>
              </a:rPr>
              <a:t>Statistics regarding teens, social networking sites, and substance abuse indicate that*:</a:t>
            </a:r>
          </a:p>
          <a:p>
            <a:pPr marL="2287588" indent="-1373188" algn="just">
              <a:buNone/>
            </a:pPr>
            <a:r>
              <a:rPr lang="en-US" sz="5400" b="1" dirty="0" smtClean="0">
                <a:solidFill>
                  <a:schemeClr val="tx1"/>
                </a:solidFill>
              </a:rPr>
              <a:t>40</a:t>
            </a:r>
            <a:r>
              <a:rPr lang="en-US" sz="5400" b="1" dirty="0">
                <a:solidFill>
                  <a:schemeClr val="tx1"/>
                </a:solidFill>
              </a:rPr>
              <a:t>%	</a:t>
            </a:r>
            <a:r>
              <a:rPr lang="en-US" sz="2400" dirty="0">
                <a:solidFill>
                  <a:schemeClr val="tx1"/>
                </a:solidFill>
              </a:rPr>
              <a:t>Had viewed pictures on social media depicting teens and adolescents drinking, passed out or using drugs</a:t>
            </a:r>
          </a:p>
          <a:p>
            <a:pPr marL="2287588" indent="-1373188" algn="just">
              <a:buNone/>
            </a:pPr>
            <a:endParaRPr lang="en-US" sz="2400" b="1" dirty="0">
              <a:solidFill>
                <a:schemeClr val="tx1"/>
              </a:solidFill>
            </a:endParaRPr>
          </a:p>
          <a:p>
            <a:pPr marL="2287588" indent="-1373188" algn="just">
              <a:buNone/>
            </a:pPr>
            <a:r>
              <a:rPr lang="en-US" sz="5400" b="1" dirty="0">
                <a:solidFill>
                  <a:schemeClr val="tx1"/>
                </a:solidFill>
              </a:rPr>
              <a:t>50%	</a:t>
            </a:r>
            <a:r>
              <a:rPr lang="en-US" sz="2400" dirty="0">
                <a:solidFill>
                  <a:schemeClr val="tx1"/>
                </a:solidFill>
              </a:rPr>
              <a:t>Of viewers saw such images when they were  13 or younger</a:t>
            </a:r>
          </a:p>
          <a:p>
            <a:pPr marL="2287588" indent="-1373188" algn="just">
              <a:buNone/>
            </a:pPr>
            <a:endParaRPr lang="en-US" sz="2400" b="1" dirty="0">
              <a:solidFill>
                <a:schemeClr val="tx1"/>
              </a:solidFill>
            </a:endParaRPr>
          </a:p>
          <a:p>
            <a:pPr marL="2287588" indent="-1373188" algn="just">
              <a:buNone/>
            </a:pPr>
            <a:r>
              <a:rPr lang="en-US" sz="5400" b="1" dirty="0">
                <a:solidFill>
                  <a:schemeClr val="tx1"/>
                </a:solidFill>
              </a:rPr>
              <a:t>90%	</a:t>
            </a:r>
            <a:r>
              <a:rPr lang="en-US" sz="2400" dirty="0">
                <a:solidFill>
                  <a:schemeClr val="tx1"/>
                </a:solidFill>
              </a:rPr>
              <a:t>First viewed the photos when they were 15 or younger</a:t>
            </a:r>
          </a:p>
          <a:p>
            <a:pPr marL="2287588" indent="-1373188" algn="r">
              <a:buNone/>
            </a:pPr>
            <a:endParaRPr lang="en-US" sz="1100" b="1" dirty="0">
              <a:solidFill>
                <a:schemeClr val="tx1"/>
              </a:solidFill>
            </a:endParaRPr>
          </a:p>
          <a:p>
            <a:pPr marL="2287588" indent="-1373188" algn="r">
              <a:buNone/>
            </a:pPr>
            <a:r>
              <a:rPr lang="en-US" sz="1100" b="1" dirty="0">
                <a:solidFill>
                  <a:schemeClr val="tx1"/>
                </a:solidFill>
              </a:rPr>
              <a:t>*Casa </a:t>
            </a:r>
            <a:r>
              <a:rPr lang="en-US" sz="1100" b="1" dirty="0" err="1">
                <a:solidFill>
                  <a:schemeClr val="tx1"/>
                </a:solidFill>
              </a:rPr>
              <a:t>Palmera</a:t>
            </a:r>
            <a:r>
              <a:rPr lang="en-US" sz="1100" b="1" dirty="0">
                <a:solidFill>
                  <a:schemeClr val="tx1"/>
                </a:solidFill>
              </a:rPr>
              <a:t>, June 2015</a:t>
            </a:r>
          </a:p>
          <a:p>
            <a:pPr marL="45720" indent="0">
              <a:buNone/>
            </a:pPr>
            <a:endParaRPr lang="en-US" dirty="0"/>
          </a:p>
        </p:txBody>
      </p:sp>
    </p:spTree>
    <p:extLst>
      <p:ext uri="{BB962C8B-B14F-4D97-AF65-F5344CB8AC3E}">
        <p14:creationId xmlns:p14="http://schemas.microsoft.com/office/powerpoint/2010/main" val="4261389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118580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512511" cy="838200"/>
          </a:xfrm>
        </p:spPr>
        <p:txBody>
          <a:bodyPr/>
          <a:lstStyle/>
          <a:p>
            <a:pPr marL="0" indent="0" algn="ctr">
              <a:buNone/>
            </a:pPr>
            <a:r>
              <a:rPr lang="en-US" sz="4400" dirty="0" smtClean="0">
                <a:solidFill>
                  <a:srgbClr val="C00000"/>
                </a:solidFill>
              </a:rPr>
              <a:t>SOLUTIONS</a:t>
            </a:r>
            <a:endParaRPr lang="en-US" sz="4400" dirty="0">
              <a:solidFill>
                <a:srgbClr val="C00000"/>
              </a:solidFill>
            </a:endParaRPr>
          </a:p>
        </p:txBody>
      </p:sp>
      <p:sp>
        <p:nvSpPr>
          <p:cNvPr id="3" name="Content Placeholder 2"/>
          <p:cNvSpPr>
            <a:spLocks noGrp="1"/>
          </p:cNvSpPr>
          <p:nvPr>
            <p:ph sz="quarter" idx="13"/>
          </p:nvPr>
        </p:nvSpPr>
        <p:spPr>
          <a:xfrm>
            <a:off x="304800" y="1295400"/>
            <a:ext cx="8610600" cy="5334000"/>
          </a:xfrm>
        </p:spPr>
        <p:txBody>
          <a:bodyPr/>
          <a:lstStyle/>
          <a:p>
            <a:pPr marL="911225" indent="-911225" algn="just">
              <a:buFontTx/>
              <a:buChar char="-"/>
            </a:pPr>
            <a:r>
              <a:rPr lang="en-US" dirty="0" smtClean="0">
                <a:solidFill>
                  <a:schemeClr val="tx1"/>
                </a:solidFill>
              </a:rPr>
              <a:t>A </a:t>
            </a:r>
            <a:r>
              <a:rPr lang="en-US" b="1" dirty="0" smtClean="0">
                <a:solidFill>
                  <a:schemeClr val="tx1"/>
                </a:solidFill>
              </a:rPr>
              <a:t>ROBUST</a:t>
            </a:r>
            <a:r>
              <a:rPr lang="en-US" dirty="0" smtClean="0">
                <a:solidFill>
                  <a:schemeClr val="tx1"/>
                </a:solidFill>
              </a:rPr>
              <a:t> and </a:t>
            </a:r>
            <a:r>
              <a:rPr lang="en-US" b="1" dirty="0" smtClean="0">
                <a:solidFill>
                  <a:schemeClr val="tx1"/>
                </a:solidFill>
              </a:rPr>
              <a:t>PERPETUAL</a:t>
            </a:r>
            <a:r>
              <a:rPr lang="en-US" dirty="0" smtClean="0">
                <a:solidFill>
                  <a:schemeClr val="tx1"/>
                </a:solidFill>
              </a:rPr>
              <a:t> educational/media awareness program in the schools and on social media to </a:t>
            </a:r>
            <a:r>
              <a:rPr lang="en-US" b="1" dirty="0" smtClean="0">
                <a:solidFill>
                  <a:schemeClr val="tx1"/>
                </a:solidFill>
              </a:rPr>
              <a:t>COUNTERACT</a:t>
            </a:r>
            <a:r>
              <a:rPr lang="en-US" dirty="0" smtClean="0">
                <a:solidFill>
                  <a:schemeClr val="tx1"/>
                </a:solidFill>
              </a:rPr>
              <a:t> the glorification of substance abuse by </a:t>
            </a:r>
            <a:r>
              <a:rPr lang="en-US" b="1" dirty="0" smtClean="0">
                <a:solidFill>
                  <a:schemeClr val="tx1"/>
                </a:solidFill>
              </a:rPr>
              <a:t>HAMMERING HOME </a:t>
            </a:r>
            <a:r>
              <a:rPr lang="en-US" dirty="0" smtClean="0">
                <a:solidFill>
                  <a:schemeClr val="tx1"/>
                </a:solidFill>
              </a:rPr>
              <a:t>the negative consequences of drug and alcohol consumption.</a:t>
            </a:r>
          </a:p>
          <a:p>
            <a:pPr marL="911225" indent="-911225" algn="just">
              <a:buFontTx/>
              <a:buChar char="-"/>
            </a:pPr>
            <a:endParaRPr lang="en-US" dirty="0">
              <a:solidFill>
                <a:schemeClr val="tx1"/>
              </a:solidFill>
            </a:endParaRPr>
          </a:p>
          <a:p>
            <a:pPr marL="911225" indent="-911225" algn="just">
              <a:buFontTx/>
              <a:buChar char="-"/>
            </a:pPr>
            <a:r>
              <a:rPr lang="en-US" dirty="0" smtClean="0">
                <a:solidFill>
                  <a:schemeClr val="tx1"/>
                </a:solidFill>
              </a:rPr>
              <a:t>Encouraging parents (and maybe showing them how) to limit their child’s access to media, social media, and television.</a:t>
            </a:r>
          </a:p>
          <a:p>
            <a:pPr marL="911225" indent="-911225" algn="just">
              <a:buFontTx/>
              <a:buChar char="-"/>
            </a:pPr>
            <a:endParaRPr lang="en-US" dirty="0">
              <a:solidFill>
                <a:schemeClr val="tx1"/>
              </a:solidFill>
            </a:endParaRPr>
          </a:p>
          <a:p>
            <a:pPr marL="911225" indent="-911225" algn="just">
              <a:buFontTx/>
              <a:buChar char="-"/>
            </a:pPr>
            <a:r>
              <a:rPr lang="en-US" dirty="0" smtClean="0">
                <a:solidFill>
                  <a:schemeClr val="tx1"/>
                </a:solidFill>
              </a:rPr>
              <a:t>Providing parents with resources and information to promote media awareness programs in their communities and schools.</a:t>
            </a:r>
            <a:endParaRPr lang="en-US" dirty="0">
              <a:solidFill>
                <a:schemeClr val="tx1"/>
              </a:solidFill>
            </a:endParaRPr>
          </a:p>
        </p:txBody>
      </p:sp>
    </p:spTree>
    <p:extLst>
      <p:ext uri="{BB962C8B-B14F-4D97-AF65-F5344CB8AC3E}">
        <p14:creationId xmlns:p14="http://schemas.microsoft.com/office/powerpoint/2010/main" val="24427929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6512511" cy="609600"/>
          </a:xfrm>
        </p:spPr>
        <p:txBody>
          <a:bodyPr/>
          <a:lstStyle/>
          <a:p>
            <a:pPr marL="0" indent="0" algn="just">
              <a:buNone/>
            </a:pPr>
            <a:r>
              <a:rPr lang="en-US" sz="2000" dirty="0" smtClean="0"/>
              <a:t>Various Artists – “Proud to be Bermudian”</a:t>
            </a:r>
            <a:endParaRPr lang="en-US" sz="2000" dirty="0"/>
          </a:p>
        </p:txBody>
      </p:sp>
      <p:sp>
        <p:nvSpPr>
          <p:cNvPr id="3" name="Content Placeholder 2"/>
          <p:cNvSpPr>
            <a:spLocks noGrp="1"/>
          </p:cNvSpPr>
          <p:nvPr>
            <p:ph sz="quarter" idx="13"/>
          </p:nvPr>
        </p:nvSpPr>
        <p:spPr>
          <a:xfrm>
            <a:off x="1143000" y="990600"/>
            <a:ext cx="6781800" cy="3474720"/>
          </a:xfrm>
        </p:spPr>
        <p:txBody>
          <a:bodyPr/>
          <a:lstStyle/>
          <a:p>
            <a:r>
              <a:rPr lang="en-US" dirty="0">
                <a:hlinkClick r:id="rId2"/>
              </a:rPr>
              <a:t>https://</a:t>
            </a:r>
            <a:r>
              <a:rPr lang="en-US" dirty="0" smtClean="0">
                <a:hlinkClick r:id="rId2"/>
              </a:rPr>
              <a:t>www.youtube.com/watch?v=frydTHUf1Ws</a:t>
            </a:r>
            <a:r>
              <a:rPr lang="en-US" dirty="0" smtClean="0"/>
              <a:t> </a:t>
            </a:r>
            <a:endParaRPr lang="en-US" dirty="0"/>
          </a:p>
        </p:txBody>
      </p:sp>
    </p:spTree>
    <p:extLst>
      <p:ext uri="{BB962C8B-B14F-4D97-AF65-F5344CB8AC3E}">
        <p14:creationId xmlns:p14="http://schemas.microsoft.com/office/powerpoint/2010/main" val="2978306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512511" cy="428432"/>
          </a:xfrm>
        </p:spPr>
        <p:txBody>
          <a:bodyPr/>
          <a:lstStyle/>
          <a:p>
            <a:endParaRPr lang="en-US" dirty="0"/>
          </a:p>
        </p:txBody>
      </p:sp>
      <p:sp>
        <p:nvSpPr>
          <p:cNvPr id="3" name="Content Placeholder 2"/>
          <p:cNvSpPr>
            <a:spLocks noGrp="1"/>
          </p:cNvSpPr>
          <p:nvPr>
            <p:ph sz="quarter" idx="13"/>
          </p:nvPr>
        </p:nvSpPr>
        <p:spPr>
          <a:xfrm>
            <a:off x="228600" y="990600"/>
            <a:ext cx="8686800" cy="5715000"/>
          </a:xfrm>
        </p:spPr>
        <p:txBody>
          <a:bodyPr>
            <a:normAutofit fontScale="70000" lnSpcReduction="20000"/>
          </a:bodyPr>
          <a:lstStyle/>
          <a:p>
            <a:pPr marL="911225" indent="-911225" algn="ctr">
              <a:buNone/>
            </a:pPr>
            <a:r>
              <a:rPr lang="en-US" sz="4600" b="1" dirty="0" smtClean="0">
                <a:solidFill>
                  <a:srgbClr val="C00000"/>
                </a:solidFill>
              </a:rPr>
              <a:t>MUSIC:</a:t>
            </a:r>
          </a:p>
          <a:p>
            <a:pPr marL="911225" indent="-911225" algn="ctr">
              <a:buNone/>
            </a:pPr>
            <a:endParaRPr lang="en-US" dirty="0" smtClean="0">
              <a:solidFill>
                <a:srgbClr val="C00000"/>
              </a:solidFill>
            </a:endParaRPr>
          </a:p>
          <a:p>
            <a:pPr marL="911225" indent="-911225" algn="ctr">
              <a:buNone/>
            </a:pPr>
            <a:r>
              <a:rPr lang="en-US" dirty="0" smtClean="0">
                <a:solidFill>
                  <a:schemeClr val="tx1"/>
                </a:solidFill>
              </a:rPr>
              <a:t>Is a part of growing up</a:t>
            </a:r>
          </a:p>
          <a:p>
            <a:pPr marL="911225" indent="-911225" algn="ctr">
              <a:buNone/>
            </a:pPr>
            <a:endParaRPr lang="en-US" dirty="0" smtClean="0">
              <a:solidFill>
                <a:schemeClr val="tx1"/>
              </a:solidFill>
            </a:endParaRPr>
          </a:p>
          <a:p>
            <a:pPr marL="911225" indent="-911225" algn="ctr">
              <a:buNone/>
            </a:pPr>
            <a:r>
              <a:rPr lang="en-US" dirty="0" smtClean="0">
                <a:solidFill>
                  <a:schemeClr val="tx1"/>
                </a:solidFill>
              </a:rPr>
              <a:t>Provides a distraction from problems and relieves tension</a:t>
            </a:r>
          </a:p>
          <a:p>
            <a:pPr marL="911225" indent="-911225" algn="ctr">
              <a:buNone/>
            </a:pPr>
            <a:endParaRPr lang="en-US" dirty="0" smtClean="0">
              <a:solidFill>
                <a:schemeClr val="tx1"/>
              </a:solidFill>
            </a:endParaRPr>
          </a:p>
          <a:p>
            <a:pPr marL="911225" indent="-911225" algn="ctr">
              <a:buNone/>
            </a:pPr>
            <a:r>
              <a:rPr lang="en-US" dirty="0" smtClean="0">
                <a:solidFill>
                  <a:schemeClr val="tx1"/>
                </a:solidFill>
              </a:rPr>
              <a:t>Used to form and control emotional status or mood</a:t>
            </a:r>
          </a:p>
          <a:p>
            <a:pPr marL="911225" indent="-911225" algn="ctr">
              <a:buNone/>
            </a:pPr>
            <a:endParaRPr lang="en-US" dirty="0" smtClean="0">
              <a:solidFill>
                <a:schemeClr val="tx1"/>
              </a:solidFill>
            </a:endParaRPr>
          </a:p>
          <a:p>
            <a:pPr marL="911225" indent="-911225" algn="ctr">
              <a:buNone/>
            </a:pPr>
            <a:r>
              <a:rPr lang="en-US" dirty="0" smtClean="0">
                <a:solidFill>
                  <a:schemeClr val="tx1"/>
                </a:solidFill>
              </a:rPr>
              <a:t>Serves as the basis for establishing relationships</a:t>
            </a:r>
          </a:p>
          <a:p>
            <a:pPr marL="911225" indent="-911225" algn="ctr">
              <a:buNone/>
            </a:pPr>
            <a:endParaRPr lang="en-US" dirty="0" smtClean="0">
              <a:solidFill>
                <a:schemeClr val="tx1"/>
              </a:solidFill>
            </a:endParaRPr>
          </a:p>
          <a:p>
            <a:pPr marL="911225" indent="-911225" algn="ctr">
              <a:buNone/>
            </a:pPr>
            <a:r>
              <a:rPr lang="en-US" dirty="0" smtClean="0">
                <a:solidFill>
                  <a:schemeClr val="tx1"/>
                </a:solidFill>
              </a:rPr>
              <a:t>Used in the process of identity formation</a:t>
            </a:r>
          </a:p>
          <a:p>
            <a:pPr marL="911225" indent="-911225" algn="ctr">
              <a:buNone/>
            </a:pPr>
            <a:endParaRPr lang="en-US" dirty="0" smtClean="0">
              <a:solidFill>
                <a:schemeClr val="tx1"/>
              </a:solidFill>
            </a:endParaRPr>
          </a:p>
          <a:p>
            <a:pPr marL="911225" indent="-911225" algn="ctr">
              <a:buNone/>
            </a:pPr>
            <a:r>
              <a:rPr lang="en-US" dirty="0" smtClean="0">
                <a:solidFill>
                  <a:schemeClr val="tx1"/>
                </a:solidFill>
              </a:rPr>
              <a:t>Used to achieve group identity and integration into youth culture</a:t>
            </a:r>
          </a:p>
          <a:p>
            <a:pPr marL="911225" indent="-911225" algn="ctr">
              <a:buNone/>
            </a:pPr>
            <a:endParaRPr lang="en-US" dirty="0" smtClean="0">
              <a:solidFill>
                <a:schemeClr val="tx1"/>
              </a:solidFill>
            </a:endParaRPr>
          </a:p>
          <a:p>
            <a:pPr marL="911225" indent="-911225" algn="ctr">
              <a:buNone/>
            </a:pPr>
            <a:r>
              <a:rPr lang="en-US" dirty="0" smtClean="0">
                <a:solidFill>
                  <a:schemeClr val="tx1"/>
                </a:solidFill>
              </a:rPr>
              <a:t>Defines social and subcultural boundaries</a:t>
            </a:r>
          </a:p>
          <a:p>
            <a:pPr marL="911225" indent="-911225" algn="ctr">
              <a:buNone/>
            </a:pPr>
            <a:endParaRPr lang="en-US" dirty="0">
              <a:solidFill>
                <a:schemeClr val="tx1"/>
              </a:solidFill>
            </a:endParaRPr>
          </a:p>
          <a:p>
            <a:pPr marL="911225" indent="-911225" algn="ctr">
              <a:buNone/>
            </a:pPr>
            <a:endParaRPr lang="en-US" dirty="0" smtClean="0">
              <a:solidFill>
                <a:schemeClr val="tx1"/>
              </a:solidFill>
            </a:endParaRPr>
          </a:p>
          <a:p>
            <a:pPr marL="911225" indent="-911225" algn="ctr">
              <a:buNone/>
            </a:pPr>
            <a:endParaRPr lang="en-US" dirty="0">
              <a:solidFill>
                <a:schemeClr val="tx1"/>
              </a:solidFill>
            </a:endParaRPr>
          </a:p>
          <a:p>
            <a:pPr marL="911225" indent="-911225" algn="r">
              <a:buNone/>
            </a:pPr>
            <a:r>
              <a:rPr lang="en-US" sz="1200" dirty="0" smtClean="0">
                <a:solidFill>
                  <a:schemeClr val="tx1"/>
                </a:solidFill>
              </a:rPr>
              <a:t>American Academy of Pediatrics (November 2009)</a:t>
            </a:r>
          </a:p>
          <a:p>
            <a:pPr marL="911225" indent="-911225" algn="ctr">
              <a:buNone/>
            </a:pPr>
            <a:endParaRPr lang="en-US" dirty="0">
              <a:solidFill>
                <a:srgbClr val="C00000"/>
              </a:solidFill>
            </a:endParaRPr>
          </a:p>
        </p:txBody>
      </p:sp>
    </p:spTree>
    <p:extLst>
      <p:ext uri="{BB962C8B-B14F-4D97-AF65-F5344CB8AC3E}">
        <p14:creationId xmlns:p14="http://schemas.microsoft.com/office/powerpoint/2010/main" val="1395607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512511" cy="428432"/>
          </a:xfrm>
        </p:spPr>
        <p:txBody>
          <a:bodyPr/>
          <a:lstStyle/>
          <a:p>
            <a:endParaRPr lang="en-US" dirty="0"/>
          </a:p>
        </p:txBody>
      </p:sp>
      <p:sp>
        <p:nvSpPr>
          <p:cNvPr id="3" name="Content Placeholder 2"/>
          <p:cNvSpPr>
            <a:spLocks noGrp="1"/>
          </p:cNvSpPr>
          <p:nvPr>
            <p:ph sz="quarter" idx="13"/>
          </p:nvPr>
        </p:nvSpPr>
        <p:spPr>
          <a:xfrm>
            <a:off x="152400" y="914400"/>
            <a:ext cx="8839200" cy="5791200"/>
          </a:xfrm>
        </p:spPr>
        <p:txBody>
          <a:bodyPr/>
          <a:lstStyle/>
          <a:p>
            <a:pPr marL="911225" indent="-854075" algn="just">
              <a:buFontTx/>
              <a:buChar char="-"/>
            </a:pPr>
            <a:r>
              <a:rPr lang="en-US" dirty="0" smtClean="0">
                <a:solidFill>
                  <a:schemeClr val="tx1"/>
                </a:solidFill>
              </a:rPr>
              <a:t>Music plays an important role in the socialization of children and adolescents.</a:t>
            </a:r>
          </a:p>
          <a:p>
            <a:pPr marL="911225" indent="-854075" algn="just">
              <a:buFontTx/>
              <a:buChar char="-"/>
            </a:pPr>
            <a:endParaRPr lang="en-US" dirty="0">
              <a:solidFill>
                <a:schemeClr val="tx1"/>
              </a:solidFill>
            </a:endParaRPr>
          </a:p>
          <a:p>
            <a:pPr marL="911225" indent="-854075" algn="just">
              <a:buFontTx/>
              <a:buChar char="-"/>
            </a:pPr>
            <a:r>
              <a:rPr lang="en-US" dirty="0" smtClean="0">
                <a:solidFill>
                  <a:schemeClr val="tx1"/>
                </a:solidFill>
              </a:rPr>
              <a:t>Parents are often unaware of the lyrics to which children are listening.</a:t>
            </a:r>
          </a:p>
          <a:p>
            <a:pPr marL="911225" indent="-854075" algn="just">
              <a:buFontTx/>
              <a:buChar char="-"/>
            </a:pPr>
            <a:endParaRPr lang="en-US" dirty="0">
              <a:solidFill>
                <a:schemeClr val="tx1"/>
              </a:solidFill>
            </a:endParaRPr>
          </a:p>
          <a:p>
            <a:pPr marL="911225" indent="-854075" algn="just">
              <a:buFontTx/>
              <a:buChar char="-"/>
            </a:pPr>
            <a:r>
              <a:rPr lang="en-US" dirty="0" smtClean="0">
                <a:solidFill>
                  <a:schemeClr val="tx1"/>
                </a:solidFill>
              </a:rPr>
              <a:t>The effect that music has on children’s and adolescents’ </a:t>
            </a:r>
            <a:r>
              <a:rPr lang="en-US" dirty="0" err="1" smtClean="0">
                <a:solidFill>
                  <a:schemeClr val="tx1"/>
                </a:solidFill>
              </a:rPr>
              <a:t>behaviour</a:t>
            </a:r>
            <a:r>
              <a:rPr lang="en-US" dirty="0" smtClean="0">
                <a:solidFill>
                  <a:schemeClr val="tx1"/>
                </a:solidFill>
              </a:rPr>
              <a:t> and emotions are of paramount concern.</a:t>
            </a:r>
          </a:p>
          <a:p>
            <a:pPr marL="911225" indent="-854075" algn="just">
              <a:buFontTx/>
              <a:buChar char="-"/>
            </a:pPr>
            <a:endParaRPr lang="en-US" dirty="0">
              <a:solidFill>
                <a:schemeClr val="tx1"/>
              </a:solidFill>
            </a:endParaRPr>
          </a:p>
          <a:p>
            <a:pPr marL="911225" indent="-854075" algn="just">
              <a:buFontTx/>
              <a:buChar char="-"/>
            </a:pPr>
            <a:r>
              <a:rPr lang="en-US" dirty="0" smtClean="0">
                <a:solidFill>
                  <a:schemeClr val="tx1"/>
                </a:solidFill>
              </a:rPr>
              <a:t>A teenager’s preference for certain types of music could be correlated or associated with certain </a:t>
            </a:r>
            <a:r>
              <a:rPr lang="en-US" dirty="0" err="1" smtClean="0">
                <a:solidFill>
                  <a:schemeClr val="tx1"/>
                </a:solidFill>
              </a:rPr>
              <a:t>behaviours</a:t>
            </a:r>
            <a:r>
              <a:rPr lang="en-US" dirty="0" smtClean="0">
                <a:solidFill>
                  <a:schemeClr val="tx1"/>
                </a:solidFill>
              </a:rPr>
              <a:t>.</a:t>
            </a:r>
          </a:p>
          <a:p>
            <a:pPr marL="911225" indent="-854075" algn="just">
              <a:buFontTx/>
              <a:buChar char="-"/>
            </a:pPr>
            <a:endParaRPr lang="en-US" dirty="0">
              <a:solidFill>
                <a:schemeClr val="tx1"/>
              </a:solidFill>
            </a:endParaRPr>
          </a:p>
          <a:p>
            <a:pPr marL="911225" indent="-854075" algn="just">
              <a:buFontTx/>
              <a:buChar char="-"/>
            </a:pPr>
            <a:r>
              <a:rPr lang="en-US" dirty="0" smtClean="0">
                <a:solidFill>
                  <a:schemeClr val="tx1"/>
                </a:solidFill>
              </a:rPr>
              <a:t>Use of substances in music videos might produce significant changes in </a:t>
            </a:r>
            <a:r>
              <a:rPr lang="en-US" dirty="0" err="1" smtClean="0">
                <a:solidFill>
                  <a:schemeClr val="tx1"/>
                </a:solidFill>
              </a:rPr>
              <a:t>behaviours</a:t>
            </a:r>
            <a:r>
              <a:rPr lang="en-US" dirty="0" smtClean="0">
                <a:solidFill>
                  <a:schemeClr val="tx1"/>
                </a:solidFill>
              </a:rPr>
              <a:t> and attitudes.</a:t>
            </a:r>
          </a:p>
          <a:p>
            <a:pPr marL="911225" indent="-854075" algn="just">
              <a:buFontTx/>
              <a:buChar char="-"/>
            </a:pPr>
            <a:endParaRPr lang="en-US" dirty="0">
              <a:solidFill>
                <a:schemeClr val="tx1"/>
              </a:solidFill>
            </a:endParaRPr>
          </a:p>
          <a:p>
            <a:pPr marL="911225" indent="-854075" algn="just">
              <a:buFontTx/>
              <a:buChar char="-"/>
            </a:pPr>
            <a:endParaRPr lang="en-US" dirty="0"/>
          </a:p>
        </p:txBody>
      </p:sp>
    </p:spTree>
    <p:extLst>
      <p:ext uri="{BB962C8B-B14F-4D97-AF65-F5344CB8AC3E}">
        <p14:creationId xmlns:p14="http://schemas.microsoft.com/office/powerpoint/2010/main" val="1849270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6512511" cy="457200"/>
          </a:xfrm>
        </p:spPr>
        <p:txBody>
          <a:bodyPr/>
          <a:lstStyle/>
          <a:p>
            <a:endParaRPr lang="en-US" dirty="0"/>
          </a:p>
        </p:txBody>
      </p:sp>
      <p:sp>
        <p:nvSpPr>
          <p:cNvPr id="3" name="Content Placeholder 2"/>
          <p:cNvSpPr>
            <a:spLocks noGrp="1"/>
          </p:cNvSpPr>
          <p:nvPr>
            <p:ph sz="quarter" idx="13"/>
          </p:nvPr>
        </p:nvSpPr>
        <p:spPr>
          <a:xfrm>
            <a:off x="228600" y="838200"/>
            <a:ext cx="8686800" cy="5791200"/>
          </a:xfrm>
        </p:spPr>
        <p:txBody>
          <a:bodyPr>
            <a:normAutofit fontScale="92500" lnSpcReduction="20000"/>
          </a:bodyPr>
          <a:lstStyle/>
          <a:p>
            <a:pPr marL="1373188" indent="-1316038" algn="just">
              <a:buNone/>
            </a:pPr>
            <a:r>
              <a:rPr lang="en-US" sz="4400" b="1" dirty="0" smtClean="0">
                <a:solidFill>
                  <a:schemeClr val="tx1"/>
                </a:solidFill>
              </a:rPr>
              <a:t>20% </a:t>
            </a:r>
            <a:r>
              <a:rPr lang="en-US" dirty="0">
                <a:solidFill>
                  <a:schemeClr val="tx1"/>
                </a:solidFill>
              </a:rPr>
              <a:t>O</a:t>
            </a:r>
            <a:r>
              <a:rPr lang="en-US" dirty="0" smtClean="0">
                <a:solidFill>
                  <a:schemeClr val="tx1"/>
                </a:solidFill>
              </a:rPr>
              <a:t>f modern top ten songs (UK) contains a reference to alcohol (twice as many as 10 years ago)*</a:t>
            </a:r>
          </a:p>
          <a:p>
            <a:pPr marL="1373188" indent="-1316038" algn="just">
              <a:buNone/>
            </a:pPr>
            <a:endParaRPr lang="en-US" dirty="0" smtClean="0">
              <a:solidFill>
                <a:schemeClr val="tx1"/>
              </a:solidFill>
            </a:endParaRPr>
          </a:p>
          <a:p>
            <a:pPr marL="401638" indent="-401638" algn="just">
              <a:buFontTx/>
              <a:buChar char="-"/>
              <a:tabLst>
                <a:tab pos="1376363" algn="l"/>
              </a:tabLst>
            </a:pPr>
            <a:r>
              <a:rPr lang="en-US" dirty="0" smtClean="0">
                <a:solidFill>
                  <a:schemeClr val="tx1"/>
                </a:solidFill>
              </a:rPr>
              <a:t>Since 2001, the number of alcohol-related lyrics has more than doubled.</a:t>
            </a:r>
          </a:p>
          <a:p>
            <a:pPr marL="401638" indent="-401638" algn="just">
              <a:buFontTx/>
              <a:buChar char="-"/>
              <a:tabLst>
                <a:tab pos="1376363" algn="l"/>
              </a:tabLst>
            </a:pPr>
            <a:endParaRPr lang="en-US" dirty="0" smtClean="0">
              <a:solidFill>
                <a:schemeClr val="tx1"/>
              </a:solidFill>
            </a:endParaRPr>
          </a:p>
          <a:p>
            <a:pPr marL="401638" indent="-401638" algn="just">
              <a:buFontTx/>
              <a:buChar char="-"/>
              <a:tabLst>
                <a:tab pos="1376363" algn="l"/>
              </a:tabLst>
            </a:pPr>
            <a:r>
              <a:rPr lang="en-US" dirty="0" smtClean="0">
                <a:solidFill>
                  <a:schemeClr val="tx1"/>
                </a:solidFill>
              </a:rPr>
              <a:t>Songs glamorize drinking and ignore potential risks.</a:t>
            </a:r>
          </a:p>
          <a:p>
            <a:pPr marL="401638" indent="-401638" algn="just">
              <a:buFontTx/>
              <a:buChar char="-"/>
              <a:tabLst>
                <a:tab pos="1376363" algn="l"/>
              </a:tabLst>
            </a:pPr>
            <a:endParaRPr lang="en-US" dirty="0">
              <a:solidFill>
                <a:schemeClr val="tx1"/>
              </a:solidFill>
            </a:endParaRPr>
          </a:p>
          <a:p>
            <a:pPr marL="401638" indent="-401638" algn="just">
              <a:buFontTx/>
              <a:buChar char="-"/>
              <a:tabLst>
                <a:tab pos="1376363" algn="l"/>
              </a:tabLst>
            </a:pPr>
            <a:r>
              <a:rPr lang="en-US" dirty="0" smtClean="0">
                <a:solidFill>
                  <a:schemeClr val="tx1"/>
                </a:solidFill>
              </a:rPr>
              <a:t>Mentions of alcohol most common in tracks from the US and in R&amp;B, rap and hip-hop genres.*</a:t>
            </a:r>
          </a:p>
          <a:p>
            <a:pPr marL="401638" indent="-401638" algn="just">
              <a:buFontTx/>
              <a:buChar char="-"/>
              <a:tabLst>
                <a:tab pos="1376363" algn="l"/>
              </a:tabLst>
            </a:pPr>
            <a:endParaRPr lang="en-US" dirty="0">
              <a:solidFill>
                <a:schemeClr val="tx1"/>
              </a:solidFill>
            </a:endParaRPr>
          </a:p>
          <a:p>
            <a:pPr marL="401638" indent="-401638" algn="just">
              <a:buFontTx/>
              <a:buChar char="-"/>
              <a:tabLst>
                <a:tab pos="1376363" algn="l"/>
              </a:tabLst>
            </a:pPr>
            <a:r>
              <a:rPr lang="en-US" dirty="0" smtClean="0">
                <a:solidFill>
                  <a:schemeClr val="tx1"/>
                </a:solidFill>
              </a:rPr>
              <a:t>Fans of rap music showed a greater tendency to engage in reckless </a:t>
            </a:r>
            <a:r>
              <a:rPr lang="en-US" dirty="0" err="1" smtClean="0">
                <a:solidFill>
                  <a:schemeClr val="tx1"/>
                </a:solidFill>
              </a:rPr>
              <a:t>behaviour</a:t>
            </a:r>
            <a:r>
              <a:rPr lang="en-US" dirty="0" smtClean="0">
                <a:solidFill>
                  <a:schemeClr val="tx1"/>
                </a:solidFill>
              </a:rPr>
              <a:t> than fans of other types of music, and consistently showed below average school grades.**</a:t>
            </a:r>
          </a:p>
          <a:p>
            <a:pPr marL="0" indent="0" algn="just">
              <a:buNone/>
              <a:tabLst>
                <a:tab pos="1376363" algn="l"/>
              </a:tabLst>
            </a:pPr>
            <a:endParaRPr lang="en-US" dirty="0">
              <a:solidFill>
                <a:schemeClr val="tx1"/>
              </a:solidFill>
            </a:endParaRPr>
          </a:p>
          <a:p>
            <a:pPr marL="0" indent="0" algn="r">
              <a:buNone/>
              <a:tabLst>
                <a:tab pos="1376363" algn="l"/>
              </a:tabLst>
            </a:pPr>
            <a:r>
              <a:rPr lang="en-US" sz="1100" dirty="0" smtClean="0">
                <a:solidFill>
                  <a:schemeClr val="tx1"/>
                </a:solidFill>
              </a:rPr>
              <a:t>*Daily Mail (UK), January 2018</a:t>
            </a:r>
          </a:p>
          <a:p>
            <a:pPr marL="0" indent="0" algn="r">
              <a:buNone/>
              <a:tabLst>
                <a:tab pos="1376363" algn="l"/>
              </a:tabLst>
            </a:pPr>
            <a:r>
              <a:rPr lang="en-US" sz="1100" dirty="0" smtClean="0">
                <a:solidFill>
                  <a:schemeClr val="tx1"/>
                </a:solidFill>
              </a:rPr>
              <a:t>**</a:t>
            </a:r>
            <a:r>
              <a:rPr lang="en-US" sz="1100" dirty="0">
                <a:solidFill>
                  <a:schemeClr val="tx1"/>
                </a:solidFill>
              </a:rPr>
              <a:t>American Academy of Pediatrics (November 2009)</a:t>
            </a:r>
          </a:p>
          <a:p>
            <a:pPr marL="0" indent="0" algn="r">
              <a:buNone/>
              <a:tabLst>
                <a:tab pos="1376363" algn="l"/>
              </a:tabLst>
            </a:pPr>
            <a:r>
              <a:rPr lang="en-US" sz="1400" dirty="0" smtClean="0">
                <a:solidFill>
                  <a:schemeClr val="tx1"/>
                </a:solidFill>
              </a:rPr>
              <a:t> </a:t>
            </a:r>
            <a:endParaRPr lang="en-US" sz="1400" dirty="0">
              <a:solidFill>
                <a:schemeClr val="tx1"/>
              </a:solidFill>
            </a:endParaRPr>
          </a:p>
        </p:txBody>
      </p:sp>
    </p:spTree>
    <p:extLst>
      <p:ext uri="{BB962C8B-B14F-4D97-AF65-F5344CB8AC3E}">
        <p14:creationId xmlns:p14="http://schemas.microsoft.com/office/powerpoint/2010/main" val="2923137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11140</TotalTime>
  <Words>876</Words>
  <Application>Microsoft Office PowerPoint</Application>
  <PresentationFormat>On-screen Show (4:3)</PresentationFormat>
  <Paragraphs>186</Paragraphs>
  <Slides>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Georgia</vt:lpstr>
      <vt:lpstr>Times New Roman</vt:lpstr>
      <vt:lpstr>Trebuchet MS</vt:lpstr>
      <vt:lpstr>Slipstream</vt:lpstr>
      <vt:lpstr>PowerPoint Presentation</vt:lpstr>
      <vt:lpstr>PowerPoint Presentation</vt:lpstr>
      <vt:lpstr>PowerPoint Presentation</vt:lpstr>
      <vt:lpstr>THE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DOES THIS MATTER?</vt:lpstr>
      <vt:lpstr>WHO DOES THIS AFFECT?</vt:lpstr>
      <vt:lpstr>PowerPoint Presentation</vt:lpstr>
      <vt:lpstr>  THE PROOF</vt:lpstr>
      <vt:lpstr>THE GLORIFICATION OF ALCOHOL ABUSE   The Bermuda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Celebrities Glorifying Substance Abuse   </vt:lpstr>
      <vt:lpstr>PowerPoint Presentation</vt:lpstr>
      <vt:lpstr>PowerPoint Presentation</vt:lpstr>
      <vt:lpstr>PowerPoint Presentation</vt:lpstr>
      <vt:lpstr>PowerPoint Presentation</vt:lpstr>
      <vt:lpstr>Beyonce – “Drunk In Love”</vt:lpstr>
      <vt:lpstr>PowerPoint Presentation</vt:lpstr>
      <vt:lpstr>PowerPoint Presentation</vt:lpstr>
      <vt:lpstr>PowerPoint Presentation</vt:lpstr>
      <vt:lpstr>PowerPoint Presentation</vt:lpstr>
      <vt:lpstr>PowerPoint Presentation</vt:lpstr>
      <vt:lpstr>PowerPoint Presentation</vt:lpstr>
      <vt:lpstr>Rihanna – “Cheers (Drink to That)”</vt:lpstr>
      <vt:lpstr>Jamie Foxx – “Blame It”</vt:lpstr>
      <vt:lpstr>Wiz Khalifa – “Gin &amp; Drugs”</vt:lpstr>
      <vt:lpstr>Wiz Khalifa</vt:lpstr>
      <vt:lpstr>Future – “Mask Off”</vt:lpstr>
      <vt:lpstr>Nicki Minaj – “Super Bass”</vt:lpstr>
      <vt:lpstr>Camila Cabello – “Never be the Same”</vt:lpstr>
      <vt:lpstr>Kendrick Lamar – “Swimming Pools”</vt:lpstr>
      <vt:lpstr>Damian J. Gong Marley ft. Stephen Marley – “Medication”</vt:lpstr>
      <vt:lpstr>King Bubba FM – “Who Drinking Rum”</vt:lpstr>
      <vt:lpstr>Jagwa De Champ – “Drinka”</vt:lpstr>
      <vt:lpstr>Lokolos X Mack Steez – “No Thoughts”</vt:lpstr>
      <vt:lpstr>MUSIC VIDEOS  The Bermuda Context </vt:lpstr>
      <vt:lpstr>General Kaution – “Hustla Baby”</vt:lpstr>
      <vt:lpstr>KD Da Beast – “Pourin Up”</vt:lpstr>
      <vt:lpstr>FourteenFourtyThree – “Right Next to Me”</vt:lpstr>
      <vt:lpstr>Pugi – “Bermuda”</vt:lpstr>
      <vt:lpstr>Fiyah Marshall – “Take You Away”</vt:lpstr>
      <vt:lpstr>Dant$ ft. Storma – “It Be Alota”</vt:lpstr>
      <vt:lpstr>King Keem – “Pull Up Wit Yo’ Bxtch”</vt:lpstr>
      <vt:lpstr>Bermudian Island Girl Rapper – “Neva Been”</vt:lpstr>
      <vt:lpstr>PowerPoint Presentation</vt:lpstr>
      <vt:lpstr>SOLUTIONS</vt:lpstr>
      <vt:lpstr>Various Artists – “Proud to be Bermudian”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Wolffe, Juan</dc:creator>
  <cp:lastModifiedBy>Tankard, Stephanie V.</cp:lastModifiedBy>
  <cp:revision>90</cp:revision>
  <cp:lastPrinted>2018-10-09T12:02:21Z</cp:lastPrinted>
  <dcterms:created xsi:type="dcterms:W3CDTF">2018-10-02T17:10:45Z</dcterms:created>
  <dcterms:modified xsi:type="dcterms:W3CDTF">2018-10-30T17:43:50Z</dcterms:modified>
</cp:coreProperties>
</file>