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6"/>
  </p:notesMasterIdLst>
  <p:sldIdLst>
    <p:sldId id="256" r:id="rId2"/>
    <p:sldId id="257" r:id="rId3"/>
    <p:sldId id="258" r:id="rId4"/>
    <p:sldId id="261" r:id="rId5"/>
    <p:sldId id="283" r:id="rId6"/>
    <p:sldId id="284" r:id="rId7"/>
    <p:sldId id="285" r:id="rId8"/>
    <p:sldId id="286" r:id="rId9"/>
    <p:sldId id="291" r:id="rId10"/>
    <p:sldId id="287" r:id="rId11"/>
    <p:sldId id="292" r:id="rId12"/>
    <p:sldId id="289" r:id="rId13"/>
    <p:sldId id="290" r:id="rId14"/>
    <p:sldId id="282" r:id="rId15"/>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7" d="100"/>
          <a:sy n="87" d="100"/>
        </p:scale>
        <p:origin x="-84" y="-288"/>
      </p:cViewPr>
      <p:guideLst>
        <p:guide orient="horz" pos="2160"/>
        <p:guide pos="3840"/>
      </p:guideLst>
    </p:cSldViewPr>
  </p:slideViewPr>
  <p:notesTextViewPr>
    <p:cViewPr>
      <p:scale>
        <a:sx n="1" d="1"/>
        <a:sy n="1" d="1"/>
      </p:scale>
      <p:origin x="0" y="0"/>
    </p:cViewPr>
  </p:notesTextViewPr>
  <p:sorterViewPr>
    <p:cViewPr>
      <p:scale>
        <a:sx n="100" d="100"/>
        <a:sy n="100" d="100"/>
      </p:scale>
      <p:origin x="0" y="8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B7F03176-4B82-47DB-B798-30F708B598E4}" type="datetimeFigureOut">
              <a:rPr lang="en-US" smtClean="0"/>
              <a:t>10/18/2018</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62FF34A1-473F-4364-AA5A-B1A2504C6CA2}" type="slidenum">
              <a:rPr lang="en-US" smtClean="0"/>
              <a:t>‹#›</a:t>
            </a:fld>
            <a:endParaRPr lang="en-US"/>
          </a:p>
        </p:txBody>
      </p:sp>
    </p:spTree>
    <p:extLst>
      <p:ext uri="{BB962C8B-B14F-4D97-AF65-F5344CB8AC3E}">
        <p14:creationId xmlns:p14="http://schemas.microsoft.com/office/powerpoint/2010/main" val="923790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E51BACC-126F-46E3-9C10-14981EB733CC}" type="slidenum">
              <a:rPr lang="en-US" smtClean="0"/>
              <a:pPr eaLnBrk="1" hangingPunct="1"/>
              <a:t>9</a:t>
            </a:fld>
            <a:endParaRPr lang="en-US" smtClean="0"/>
          </a:p>
        </p:txBody>
      </p:sp>
      <p:sp>
        <p:nvSpPr>
          <p:cNvPr id="34819" name="Rectangle 2"/>
          <p:cNvSpPr>
            <a:spLocks noGrp="1" noRot="1" noChangeAspect="1" noChangeArrowheads="1" noTextEdit="1"/>
          </p:cNvSpPr>
          <p:nvPr>
            <p:ph type="sldImg"/>
          </p:nvPr>
        </p:nvSpPr>
        <p:spPr>
          <a:xfrm>
            <a:off x="1195388" y="692150"/>
            <a:ext cx="4619625" cy="346392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4328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fld id="{0E51BACC-126F-46E3-9C10-14981EB733CC}"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xfrm>
            <a:off x="1195388" y="692150"/>
            <a:ext cx="4619625" cy="346392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04434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001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245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5059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2111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6104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1636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7913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5466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663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5359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10/15/2018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7832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1476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10/15/2018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310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6866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76029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163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6826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10/15/2018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134819786"/>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1412" y="685800"/>
            <a:ext cx="8825658" cy="4400909"/>
          </a:xfrm>
        </p:spPr>
        <p:txBody>
          <a:bodyPr/>
          <a:lstStyle/>
          <a:p>
            <a:r>
              <a:rPr lang="en-US" sz="4800" dirty="0" smtClean="0"/>
              <a:t/>
            </a:r>
            <a:br>
              <a:rPr lang="en-US" sz="4800" dirty="0" smtClean="0"/>
            </a:br>
            <a:r>
              <a:rPr lang="en-US" sz="4800" dirty="0" smtClean="0"/>
              <a:t>BERDIN 2018</a:t>
            </a:r>
            <a:r>
              <a:rPr lang="en-US" sz="4800" dirty="0"/>
              <a:t/>
            </a:r>
            <a:br>
              <a:rPr lang="en-US" sz="4800" dirty="0"/>
            </a:br>
            <a:r>
              <a:rPr lang="en-US" sz="4800" dirty="0"/>
              <a:t/>
            </a:r>
            <a:br>
              <a:rPr lang="en-US" sz="4800" dirty="0"/>
            </a:br>
            <a:r>
              <a:rPr lang="en-US" sz="4800" dirty="0"/>
              <a:t>Department of Public Prosecutions</a:t>
            </a:r>
            <a:br>
              <a:rPr lang="en-US" sz="4800" dirty="0"/>
            </a:br>
            <a:r>
              <a:rPr lang="en-US" sz="4800" dirty="0"/>
              <a:t/>
            </a:r>
            <a:br>
              <a:rPr lang="en-US" sz="4800" dirty="0"/>
            </a:br>
            <a:r>
              <a:rPr lang="en-US" sz="4800" dirty="0" smtClean="0"/>
              <a:t>Cannabis Decriminalization</a:t>
            </a:r>
            <a:r>
              <a:rPr lang="en-US" sz="4800" dirty="0" smtClean="0"/>
              <a:t> </a:t>
            </a:r>
            <a:r>
              <a:rPr lang="en-US" sz="4800" dirty="0" smtClean="0"/>
              <a:t>Update</a:t>
            </a:r>
            <a:endParaRPr lang="en-US" sz="4800" dirty="0"/>
          </a:p>
        </p:txBody>
      </p:sp>
    </p:spTree>
    <p:extLst>
      <p:ext uri="{BB962C8B-B14F-4D97-AF65-F5344CB8AC3E}">
        <p14:creationId xmlns:p14="http://schemas.microsoft.com/office/powerpoint/2010/main" val="4619551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BPS Statistics - </a:t>
            </a:r>
            <a:r>
              <a:rPr lang="en-US" dirty="0"/>
              <a:t>Drug offences local and possession only. </a:t>
            </a:r>
          </a:p>
        </p:txBody>
      </p:sp>
      <p:sp>
        <p:nvSpPr>
          <p:cNvPr id="3" name="Content Placeholder 2"/>
          <p:cNvSpPr>
            <a:spLocks noGrp="1"/>
          </p:cNvSpPr>
          <p:nvPr>
            <p:ph idx="1"/>
          </p:nvPr>
        </p:nvSpPr>
        <p:spPr/>
        <p:txBody>
          <a:bodyPr/>
          <a:lstStyle/>
          <a:p>
            <a:r>
              <a:rPr lang="en-US" dirty="0" smtClean="0"/>
              <a:t>Possession </a:t>
            </a:r>
            <a:r>
              <a:rPr lang="en-US" dirty="0"/>
              <a:t>of a controlled drug and Possession of a controlled drug in an increased penalty zone are combined in the orange line and compared against the previous slide data of local drug offences. </a:t>
            </a:r>
            <a:endParaRPr lang="en-US" dirty="0" smtClean="0"/>
          </a:p>
          <a:p>
            <a:r>
              <a:rPr lang="en-US" dirty="0" smtClean="0"/>
              <a:t>The </a:t>
            </a:r>
            <a:r>
              <a:rPr lang="en-US" dirty="0"/>
              <a:t>difference between the orange and blue lines are offences </a:t>
            </a:r>
            <a:r>
              <a:rPr lang="en-US" dirty="0" smtClean="0"/>
              <a:t>for: (</a:t>
            </a:r>
            <a:r>
              <a:rPr lang="en-US" dirty="0"/>
              <a:t>a) Possession with intent to </a:t>
            </a:r>
            <a:r>
              <a:rPr lang="en-US" dirty="0" smtClean="0"/>
              <a:t>supply</a:t>
            </a:r>
          </a:p>
          <a:p>
            <a:r>
              <a:rPr lang="en-US" dirty="0" smtClean="0"/>
              <a:t>(</a:t>
            </a:r>
            <a:r>
              <a:rPr lang="en-US" dirty="0"/>
              <a:t>b) </a:t>
            </a:r>
            <a:r>
              <a:rPr lang="en-US" dirty="0" smtClean="0"/>
              <a:t>cultivation</a:t>
            </a:r>
          </a:p>
          <a:p>
            <a:r>
              <a:rPr lang="en-US" dirty="0" smtClean="0"/>
              <a:t>(</a:t>
            </a:r>
            <a:r>
              <a:rPr lang="en-US" dirty="0"/>
              <a:t>c) obstruction </a:t>
            </a:r>
            <a:r>
              <a:rPr lang="en-US" dirty="0" smtClean="0"/>
              <a:t>MDA</a:t>
            </a:r>
          </a:p>
          <a:p>
            <a:r>
              <a:rPr lang="en-US" dirty="0" smtClean="0"/>
              <a:t>(</a:t>
            </a:r>
            <a:r>
              <a:rPr lang="en-US" dirty="0"/>
              <a:t>d) possession of drug equipment </a:t>
            </a:r>
            <a:r>
              <a:rPr lang="en-US" dirty="0" smtClean="0"/>
              <a:t>and</a:t>
            </a:r>
          </a:p>
          <a:p>
            <a:r>
              <a:rPr lang="en-US" dirty="0" smtClean="0"/>
              <a:t>(e</a:t>
            </a:r>
            <a:r>
              <a:rPr lang="en-US" dirty="0"/>
              <a:t>) misusing controlled drug.</a:t>
            </a:r>
            <a:endParaRPr lang="en-US" dirty="0"/>
          </a:p>
        </p:txBody>
      </p:sp>
    </p:spTree>
    <p:extLst>
      <p:ext uri="{BB962C8B-B14F-4D97-AF65-F5344CB8AC3E}">
        <p14:creationId xmlns:p14="http://schemas.microsoft.com/office/powerpoint/2010/main" val="65936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12192000" cy="692150"/>
          </a:xfrm>
          <a:prstGeom prst="rect">
            <a:avLst/>
          </a:prstGeom>
          <a:solidFill>
            <a:srgbClr val="16427E"/>
          </a:solidFill>
          <a:ln w="9525">
            <a:solidFill>
              <a:schemeClr val="tx1"/>
            </a:solidFill>
            <a:miter lim="800000"/>
            <a:headEnd/>
            <a:tailEnd/>
          </a:ln>
        </p:spPr>
        <p:txBody>
          <a:bodyPr wrap="none" anchor="ctr"/>
          <a:lstStyle/>
          <a:p>
            <a:pPr>
              <a:defRPr/>
            </a:pPr>
            <a:r>
              <a:rPr lang="en-US" sz="4000" b="1" dirty="0" smtClean="0">
                <a:solidFill>
                  <a:schemeClr val="bg1"/>
                </a:solidFill>
                <a:effectLst>
                  <a:outerShdw blurRad="38100" dist="38100" dir="2700000" algn="tl">
                    <a:srgbClr val="000000"/>
                  </a:outerShdw>
                </a:effectLst>
              </a:rPr>
              <a:t>DRUG OFFENCES IN BERMUDA</a:t>
            </a:r>
            <a:endParaRPr lang="en-GB" sz="4000" b="1" dirty="0">
              <a:solidFill>
                <a:schemeClr val="bg1"/>
              </a:solidFill>
              <a:effectLst>
                <a:outerShdw blurRad="38100" dist="38100" dir="2700000" algn="tl">
                  <a:srgbClr val="000000"/>
                </a:outerShdw>
              </a:effectLst>
            </a:endParaRPr>
          </a:p>
        </p:txBody>
      </p:sp>
      <p:sp>
        <p:nvSpPr>
          <p:cNvPr id="3075" name="Rectangle 3"/>
          <p:cNvSpPr>
            <a:spLocks noChangeArrowheads="1"/>
          </p:cNvSpPr>
          <p:nvPr/>
        </p:nvSpPr>
        <p:spPr bwMode="auto">
          <a:xfrm>
            <a:off x="508000" y="838200"/>
            <a:ext cx="11480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endParaRPr lang="en-US" i="1" dirty="0"/>
          </a:p>
          <a:p>
            <a:pPr marL="342900" indent="-342900">
              <a:lnSpc>
                <a:spcPct val="80000"/>
              </a:lnSpc>
              <a:spcBef>
                <a:spcPct val="20000"/>
              </a:spcBef>
            </a:pPr>
            <a:endParaRPr lang="en-US" i="1" dirty="0"/>
          </a:p>
        </p:txBody>
      </p:sp>
      <p:pic>
        <p:nvPicPr>
          <p:cNvPr id="5" name="Picture 4"/>
          <p:cNvPicPr>
            <a:picLocks noChangeAspect="1"/>
          </p:cNvPicPr>
          <p:nvPr/>
        </p:nvPicPr>
        <p:blipFill>
          <a:blip r:embed="rId3"/>
          <a:stretch>
            <a:fillRect/>
          </a:stretch>
        </p:blipFill>
        <p:spPr>
          <a:xfrm>
            <a:off x="373392" y="852933"/>
            <a:ext cx="11445216" cy="5852667"/>
          </a:xfrm>
          <a:prstGeom prst="rect">
            <a:avLst/>
          </a:prstGeom>
        </p:spPr>
      </p:pic>
    </p:spTree>
    <p:extLst>
      <p:ext uri="{BB962C8B-B14F-4D97-AF65-F5344CB8AC3E}">
        <p14:creationId xmlns:p14="http://schemas.microsoft.com/office/powerpoint/2010/main" val="1656107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280" y="2466975"/>
            <a:ext cx="5905500" cy="3933825"/>
          </a:xfrm>
          <a:prstGeom prst="rect">
            <a:avLst/>
          </a:prstGeom>
        </p:spPr>
      </p:pic>
      <p:sp>
        <p:nvSpPr>
          <p:cNvPr id="12" name="Content Placeholder 11"/>
          <p:cNvSpPr>
            <a:spLocks noGrp="1"/>
          </p:cNvSpPr>
          <p:nvPr>
            <p:ph idx="1"/>
          </p:nvPr>
        </p:nvSpPr>
        <p:spPr>
          <a:xfrm>
            <a:off x="678769" y="1280032"/>
            <a:ext cx="8946541" cy="4195481"/>
          </a:xfrm>
        </p:spPr>
        <p:txBody>
          <a:bodyPr/>
          <a:lstStyle/>
          <a:p>
            <a:r>
              <a:rPr lang="en-US" dirty="0"/>
              <a:t>Canada became the second country in the world after Uruguay and the first Group of Seven country to legalize cannabis use on </a:t>
            </a:r>
            <a:r>
              <a:rPr lang="en-US" dirty="0" smtClean="0"/>
              <a:t>Wednesday 17 </a:t>
            </a:r>
            <a:r>
              <a:rPr lang="en-US" dirty="0"/>
              <a:t>O</a:t>
            </a:r>
            <a:r>
              <a:rPr lang="en-US" dirty="0" smtClean="0"/>
              <a:t>ctober 2018.</a:t>
            </a:r>
            <a:endParaRPr lang="en-US" dirty="0"/>
          </a:p>
        </p:txBody>
      </p:sp>
    </p:spTree>
    <p:extLst>
      <p:ext uri="{BB962C8B-B14F-4D97-AF65-F5344CB8AC3E}">
        <p14:creationId xmlns:p14="http://schemas.microsoft.com/office/powerpoint/2010/main" val="76335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4779" y="724580"/>
            <a:ext cx="3802115" cy="2486706"/>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780" y="3505199"/>
            <a:ext cx="4434115" cy="29608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816428"/>
            <a:ext cx="5715000" cy="3810000"/>
          </a:xfrm>
          <a:prstGeom prst="rect">
            <a:avLst/>
          </a:prstGeom>
        </p:spPr>
      </p:pic>
    </p:spTree>
    <p:extLst>
      <p:ext uri="{BB962C8B-B14F-4D97-AF65-F5344CB8AC3E}">
        <p14:creationId xmlns:p14="http://schemas.microsoft.com/office/powerpoint/2010/main" val="1628970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33390" y="452718"/>
            <a:ext cx="6928195" cy="6031825"/>
          </a:xfrm>
        </p:spPr>
      </p:pic>
    </p:spTree>
    <p:extLst>
      <p:ext uri="{BB962C8B-B14F-4D97-AF65-F5344CB8AC3E}">
        <p14:creationId xmlns:p14="http://schemas.microsoft.com/office/powerpoint/2010/main" val="1452073509"/>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a:t>
            </a:r>
            <a:endParaRPr lang="en-US" dirty="0"/>
          </a:p>
        </p:txBody>
      </p:sp>
      <p:sp>
        <p:nvSpPr>
          <p:cNvPr id="3" name="Content Placeholder 2"/>
          <p:cNvSpPr>
            <a:spLocks noGrp="1"/>
          </p:cNvSpPr>
          <p:nvPr>
            <p:ph sz="half" idx="1"/>
          </p:nvPr>
        </p:nvSpPr>
        <p:spPr/>
        <p:txBody>
          <a:bodyPr/>
          <a:lstStyle/>
          <a:p>
            <a:r>
              <a:rPr lang="en-US" dirty="0" smtClean="0"/>
              <a:t>Background</a:t>
            </a:r>
          </a:p>
          <a:p>
            <a:r>
              <a:rPr lang="en-US" dirty="0" smtClean="0"/>
              <a:t>Terms – </a:t>
            </a:r>
            <a:r>
              <a:rPr lang="en-US" dirty="0" err="1" smtClean="0"/>
              <a:t>decriminalisation</a:t>
            </a:r>
            <a:r>
              <a:rPr lang="en-US" dirty="0" smtClean="0"/>
              <a:t>, legalization</a:t>
            </a:r>
          </a:p>
          <a:p>
            <a:r>
              <a:rPr lang="en-US" dirty="0" smtClean="0"/>
              <a:t>Misuse of Drugs (Decriminalisation of Cannabis) Amendment Act 2017 </a:t>
            </a:r>
            <a:endParaRPr lang="en-US" dirty="0" smtClean="0"/>
          </a:p>
          <a:p>
            <a:r>
              <a:rPr lang="en-US" dirty="0" smtClean="0"/>
              <a:t>Statistics</a:t>
            </a:r>
          </a:p>
          <a:p>
            <a:r>
              <a:rPr lang="en-US" dirty="0" smtClean="0"/>
              <a:t>Discussion</a:t>
            </a:r>
            <a:endParaRPr lang="en-US" dirty="0" smtClean="0"/>
          </a:p>
          <a:p>
            <a:r>
              <a:rPr lang="en-US" dirty="0" smtClean="0"/>
              <a:t>Q&amp;A</a:t>
            </a:r>
            <a:endParaRPr lang="en-US" dirty="0" smtClean="0"/>
          </a:p>
          <a:p>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61314" y="715581"/>
            <a:ext cx="6030686" cy="5400135"/>
          </a:xfrm>
        </p:spPr>
      </p:pic>
    </p:spTree>
    <p:extLst>
      <p:ext uri="{BB962C8B-B14F-4D97-AF65-F5344CB8AC3E}">
        <p14:creationId xmlns:p14="http://schemas.microsoft.com/office/powerpoint/2010/main" val="1737102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Defining the Terms - Decriminalization</a:t>
            </a:r>
            <a:endParaRPr lang="en-US" sz="36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888607" y="1853248"/>
            <a:ext cx="2994656" cy="2981967"/>
          </a:xfrm>
        </p:spPr>
      </p:pic>
      <p:sp>
        <p:nvSpPr>
          <p:cNvPr id="7" name="Rectangle 6"/>
          <p:cNvSpPr/>
          <p:nvPr/>
        </p:nvSpPr>
        <p:spPr>
          <a:xfrm>
            <a:off x="787879" y="1339371"/>
            <a:ext cx="7523026" cy="4801314"/>
          </a:xfrm>
          <a:prstGeom prst="rect">
            <a:avLst/>
          </a:prstGeom>
        </p:spPr>
        <p:txBody>
          <a:bodyPr wrap="square">
            <a:spAutoFit/>
          </a:bodyPr>
          <a:lstStyle/>
          <a:p>
            <a:pPr algn="just"/>
            <a:r>
              <a:rPr lang="en-US" b="1" dirty="0"/>
              <a:t>Defining the terms</a:t>
            </a:r>
          </a:p>
          <a:p>
            <a:pPr algn="just"/>
            <a:r>
              <a:rPr lang="en-US" dirty="0"/>
              <a:t>Legalization and regulation must be distinguished from "decriminalization," as the terms are easily confused. </a:t>
            </a:r>
            <a:endParaRPr lang="en-US" dirty="0" smtClean="0"/>
          </a:p>
          <a:p>
            <a:pPr algn="just"/>
            <a:endParaRPr lang="en-US" dirty="0"/>
          </a:p>
          <a:p>
            <a:pPr algn="just"/>
            <a:r>
              <a:rPr lang="en-US" dirty="0" smtClean="0"/>
              <a:t>Generally</a:t>
            </a:r>
            <a:r>
              <a:rPr lang="en-US" dirty="0"/>
              <a:t>, decriminalization is referred to as removing criminal sanctions for some offences, usually simple possession, and replacing them with administrative sanctions, such as fines. </a:t>
            </a:r>
            <a:endParaRPr lang="en-US" dirty="0" smtClean="0"/>
          </a:p>
          <a:p>
            <a:pPr algn="just"/>
            <a:endParaRPr lang="en-US" dirty="0"/>
          </a:p>
          <a:p>
            <a:pPr algn="just"/>
            <a:r>
              <a:rPr lang="en-US" dirty="0" smtClean="0"/>
              <a:t>This </a:t>
            </a:r>
            <a:r>
              <a:rPr lang="en-US" dirty="0"/>
              <a:t>maintains the illegality of cannabis but prevents individuals from acquiring a criminal record for simple possession. </a:t>
            </a:r>
            <a:endParaRPr lang="en-US" dirty="0" smtClean="0"/>
          </a:p>
          <a:p>
            <a:pPr algn="just"/>
            <a:endParaRPr lang="en-US" dirty="0"/>
          </a:p>
          <a:p>
            <a:pPr algn="just"/>
            <a:r>
              <a:rPr lang="en-US" dirty="0" smtClean="0"/>
              <a:t>With </a:t>
            </a:r>
            <a:r>
              <a:rPr lang="en-US" dirty="0"/>
              <a:t>decriminalization the </a:t>
            </a:r>
            <a:r>
              <a:rPr lang="en-US" dirty="0" smtClean="0"/>
              <a:t>production, </a:t>
            </a:r>
            <a:r>
              <a:rPr lang="en-US" dirty="0"/>
              <a:t>distribution and sale of cannabis remain criminal activities. Thus, individuals remain subject to the potential dangers of untested cannabis. Criminal organizations continue to play the role of producer, distributor and seller, thereby increasing risk, particularly to vulnerable populations.</a:t>
            </a:r>
          </a:p>
        </p:txBody>
      </p:sp>
    </p:spTree>
    <p:extLst>
      <p:ext uri="{BB962C8B-B14F-4D97-AF65-F5344CB8AC3E}">
        <p14:creationId xmlns:p14="http://schemas.microsoft.com/office/powerpoint/2010/main" val="20525278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in Bermuda</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Arrest, Prosecution</a:t>
            </a:r>
          </a:p>
          <a:p>
            <a:r>
              <a:rPr lang="en-US" dirty="0" smtClean="0"/>
              <a:t>Convictions</a:t>
            </a:r>
          </a:p>
          <a:p>
            <a:r>
              <a:rPr lang="en-US" dirty="0" smtClean="0"/>
              <a:t>Lost job opportunities</a:t>
            </a:r>
          </a:p>
          <a:p>
            <a:r>
              <a:rPr lang="en-US" dirty="0" smtClean="0"/>
              <a:t>US Stop List</a:t>
            </a:r>
          </a:p>
          <a:p>
            <a:pPr lvl="1"/>
            <a:r>
              <a:rPr lang="en-US" dirty="0" smtClean="0"/>
              <a:t>Lost education opportunities</a:t>
            </a:r>
          </a:p>
          <a:p>
            <a:pPr lvl="1"/>
            <a:r>
              <a:rPr lang="en-US" dirty="0" smtClean="0"/>
              <a:t>Travel – leisure/medical</a:t>
            </a:r>
          </a:p>
          <a:p>
            <a:r>
              <a:rPr lang="en-US" dirty="0" smtClean="0"/>
              <a:t>Other</a:t>
            </a:r>
          </a:p>
          <a:p>
            <a:pPr lvl="1"/>
            <a:endParaRPr lang="en-US" dirty="0" smtClean="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1752" y="1223519"/>
            <a:ext cx="7111734" cy="4737333"/>
          </a:xfrm>
        </p:spPr>
      </p:pic>
    </p:spTree>
    <p:extLst>
      <p:ext uri="{BB962C8B-B14F-4D97-AF65-F5344CB8AC3E}">
        <p14:creationId xmlns:p14="http://schemas.microsoft.com/office/powerpoint/2010/main" val="89291260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Drugs (Decriminalisation of Cannabis) Amendment Act 2017 </a:t>
            </a:r>
            <a:br>
              <a:rPr lang="en-US" dirty="0"/>
            </a:br>
            <a:endParaRPr lang="en-US" dirty="0"/>
          </a:p>
        </p:txBody>
      </p:sp>
      <p:sp>
        <p:nvSpPr>
          <p:cNvPr id="3" name="Content Placeholder 2"/>
          <p:cNvSpPr>
            <a:spLocks noGrp="1"/>
          </p:cNvSpPr>
          <p:nvPr>
            <p:ph idx="1"/>
          </p:nvPr>
        </p:nvSpPr>
        <p:spPr/>
        <p:txBody>
          <a:bodyPr/>
          <a:lstStyle/>
          <a:p>
            <a:pPr algn="just"/>
            <a:r>
              <a:rPr lang="en-029" dirty="0" smtClean="0"/>
              <a:t>Operative Date – 20 December 2017</a:t>
            </a:r>
          </a:p>
          <a:p>
            <a:pPr marL="0" indent="0" algn="just">
              <a:buNone/>
            </a:pPr>
            <a:endParaRPr lang="en-029" dirty="0" smtClean="0"/>
          </a:p>
          <a:p>
            <a:pPr algn="just"/>
            <a:r>
              <a:rPr lang="en-029" dirty="0" smtClean="0"/>
              <a:t>Amends </a:t>
            </a:r>
            <a:r>
              <a:rPr lang="en-029" dirty="0"/>
              <a:t>section 6 of the MDA 1972 </a:t>
            </a:r>
            <a:endParaRPr lang="en-029" dirty="0" smtClean="0"/>
          </a:p>
          <a:p>
            <a:pPr algn="just"/>
            <a:r>
              <a:rPr lang="en-029" dirty="0" smtClean="0"/>
              <a:t>To </a:t>
            </a:r>
            <a:r>
              <a:rPr lang="en-029" dirty="0"/>
              <a:t>decriminalise the possession of cannabis lower than the statutory amount (7 grams) where criminal sanctions will not apply, and  makes  savings  provision for  prosecution for  intent  to  supply. </a:t>
            </a:r>
            <a:endParaRPr lang="en-US" dirty="0"/>
          </a:p>
          <a:p>
            <a:endParaRPr lang="en-US" dirty="0"/>
          </a:p>
        </p:txBody>
      </p:sp>
    </p:spTree>
    <p:extLst>
      <p:ext uri="{BB962C8B-B14F-4D97-AF65-F5344CB8AC3E}">
        <p14:creationId xmlns:p14="http://schemas.microsoft.com/office/powerpoint/2010/main" val="1430495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Drugs (Decriminalisation of Cannabis) Amendment Act 2017 </a:t>
            </a:r>
            <a:br>
              <a:rPr lang="en-US" dirty="0"/>
            </a:br>
            <a:endParaRPr lang="en-US" dirty="0"/>
          </a:p>
        </p:txBody>
      </p:sp>
      <p:sp>
        <p:nvSpPr>
          <p:cNvPr id="3" name="Content Placeholder 2"/>
          <p:cNvSpPr>
            <a:spLocks noGrp="1"/>
          </p:cNvSpPr>
          <p:nvPr>
            <p:ph idx="1"/>
          </p:nvPr>
        </p:nvSpPr>
        <p:spPr/>
        <p:txBody>
          <a:bodyPr/>
          <a:lstStyle/>
          <a:p>
            <a:r>
              <a:rPr lang="en-US" dirty="0" smtClean="0"/>
              <a:t>Inserts </a:t>
            </a:r>
            <a:r>
              <a:rPr lang="en-US" dirty="0"/>
              <a:t>n</a:t>
            </a:r>
            <a:r>
              <a:rPr lang="en-US" dirty="0" smtClean="0"/>
              <a:t>ew section 25A into the MDA</a:t>
            </a:r>
          </a:p>
          <a:p>
            <a:pPr algn="just"/>
            <a:r>
              <a:rPr lang="en-029" dirty="0" smtClean="0"/>
              <a:t>Empowers </a:t>
            </a:r>
            <a:r>
              <a:rPr lang="en-029" dirty="0"/>
              <a:t>the police to seize cannabis in the possession of any </a:t>
            </a:r>
            <a:r>
              <a:rPr lang="en-029" dirty="0" smtClean="0"/>
              <a:t>person</a:t>
            </a:r>
          </a:p>
          <a:p>
            <a:pPr algn="just"/>
            <a:r>
              <a:rPr lang="en-029" dirty="0" smtClean="0"/>
              <a:t>Provides that the Minister shall make regulations that provide for </a:t>
            </a:r>
            <a:r>
              <a:rPr lang="en-029" dirty="0"/>
              <a:t>substance abuse education or treatment for any person and in particular any minor found to be in possession of any amount of cannabis.  </a:t>
            </a:r>
            <a:endParaRPr lang="en-029" dirty="0" smtClean="0"/>
          </a:p>
          <a:p>
            <a:pPr algn="just"/>
            <a:endParaRPr lang="en-029" dirty="0"/>
          </a:p>
          <a:p>
            <a:pPr algn="just"/>
            <a:r>
              <a:rPr lang="en-029" dirty="0" smtClean="0"/>
              <a:t>Thus far, no regulations have been introduced</a:t>
            </a:r>
          </a:p>
          <a:p>
            <a:pPr algn="just"/>
            <a:r>
              <a:rPr lang="en-029" dirty="0" smtClean="0"/>
              <a:t>Some of you may be working on them </a:t>
            </a:r>
            <a:endParaRPr lang="en-US" dirty="0"/>
          </a:p>
          <a:p>
            <a:endParaRPr lang="en-US" dirty="0"/>
          </a:p>
        </p:txBody>
      </p:sp>
    </p:spTree>
    <p:extLst>
      <p:ext uri="{BB962C8B-B14F-4D97-AF65-F5344CB8AC3E}">
        <p14:creationId xmlns:p14="http://schemas.microsoft.com/office/powerpoint/2010/main" val="73711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Misuse of Drugs (Decriminalisation of Cannabis) Amendment Act 2017 </a:t>
            </a:r>
            <a:br>
              <a:rPr lang="en-US" dirty="0"/>
            </a:br>
            <a:endParaRPr lang="en-US" dirty="0"/>
          </a:p>
        </p:txBody>
      </p:sp>
      <p:sp>
        <p:nvSpPr>
          <p:cNvPr id="3" name="Content Placeholder 2"/>
          <p:cNvSpPr>
            <a:spLocks noGrp="1"/>
          </p:cNvSpPr>
          <p:nvPr>
            <p:ph idx="1"/>
          </p:nvPr>
        </p:nvSpPr>
        <p:spPr/>
        <p:txBody>
          <a:bodyPr/>
          <a:lstStyle/>
          <a:p>
            <a:r>
              <a:rPr lang="en-US" dirty="0" smtClean="0"/>
              <a:t>Inserts </a:t>
            </a:r>
            <a:r>
              <a:rPr lang="en-US" dirty="0"/>
              <a:t>n</a:t>
            </a:r>
            <a:r>
              <a:rPr lang="en-US" dirty="0" smtClean="0"/>
              <a:t>ew Schedule 8 </a:t>
            </a:r>
          </a:p>
          <a:p>
            <a:pPr algn="just"/>
            <a:r>
              <a:rPr lang="en-029" dirty="0"/>
              <a:t>T</a:t>
            </a:r>
            <a:r>
              <a:rPr lang="en-029" dirty="0" smtClean="0"/>
              <a:t>hat </a:t>
            </a:r>
            <a:r>
              <a:rPr lang="en-029" dirty="0"/>
              <a:t>specifies the amount of cannabis below which criminal sanctions </a:t>
            </a:r>
            <a:r>
              <a:rPr lang="en-029" dirty="0" smtClean="0"/>
              <a:t>for simple possession will </a:t>
            </a:r>
            <a:r>
              <a:rPr lang="en-029" dirty="0"/>
              <a:t>not apply </a:t>
            </a:r>
            <a:r>
              <a:rPr lang="en-029" dirty="0" err="1"/>
              <a:t>ie</a:t>
            </a:r>
            <a:r>
              <a:rPr lang="en-029" dirty="0"/>
              <a:t> 7 grams</a:t>
            </a:r>
            <a:endParaRPr lang="en-US" dirty="0"/>
          </a:p>
          <a:p>
            <a:endParaRPr lang="en-US" dirty="0"/>
          </a:p>
        </p:txBody>
      </p:sp>
    </p:spTree>
    <p:extLst>
      <p:ext uri="{BB962C8B-B14F-4D97-AF65-F5344CB8AC3E}">
        <p14:creationId xmlns:p14="http://schemas.microsoft.com/office/powerpoint/2010/main" val="2873352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BPS Statistics - </a:t>
            </a:r>
            <a:r>
              <a:rPr lang="en-US" sz="3200" dirty="0"/>
              <a:t>Drug offences importation vs local Q1 2014 to Q3 2018 </a:t>
            </a:r>
            <a:r>
              <a:rPr lang="en-US" dirty="0"/>
              <a:t>. </a:t>
            </a:r>
            <a:endParaRPr lang="en-US" dirty="0"/>
          </a:p>
        </p:txBody>
      </p:sp>
      <p:sp>
        <p:nvSpPr>
          <p:cNvPr id="3" name="Content Placeholder 2"/>
          <p:cNvSpPr>
            <a:spLocks noGrp="1"/>
          </p:cNvSpPr>
          <p:nvPr>
            <p:ph idx="1"/>
          </p:nvPr>
        </p:nvSpPr>
        <p:spPr>
          <a:xfrm>
            <a:off x="940027" y="1813432"/>
            <a:ext cx="8946541" cy="4195481"/>
          </a:xfrm>
        </p:spPr>
        <p:txBody>
          <a:bodyPr>
            <a:normAutofit fontScale="92500" lnSpcReduction="10000"/>
          </a:bodyPr>
          <a:lstStyle/>
          <a:p>
            <a:r>
              <a:rPr lang="en-US" dirty="0"/>
              <a:t>You will notice the recent sharp increase in importation, which is a result of drug seizures on cruise ships. </a:t>
            </a:r>
            <a:endParaRPr lang="en-US" dirty="0" smtClean="0"/>
          </a:p>
          <a:p>
            <a:r>
              <a:rPr lang="en-US" dirty="0" smtClean="0"/>
              <a:t>The </a:t>
            </a:r>
            <a:r>
              <a:rPr lang="en-US" dirty="0"/>
              <a:t>local offences refer to all drug offences in Bermuda that didn’t happen at a </a:t>
            </a:r>
            <a:r>
              <a:rPr lang="en-US" dirty="0" smtClean="0"/>
              <a:t>port. They include:</a:t>
            </a:r>
          </a:p>
          <a:p>
            <a:pPr lvl="1"/>
            <a:r>
              <a:rPr lang="en-US" dirty="0" smtClean="0"/>
              <a:t>(a</a:t>
            </a:r>
            <a:r>
              <a:rPr lang="en-US" dirty="0"/>
              <a:t>) Possession with intent to </a:t>
            </a:r>
            <a:r>
              <a:rPr lang="en-US" dirty="0" smtClean="0"/>
              <a:t>supply</a:t>
            </a:r>
          </a:p>
          <a:p>
            <a:pPr lvl="1"/>
            <a:r>
              <a:rPr lang="en-US" dirty="0" smtClean="0"/>
              <a:t>(</a:t>
            </a:r>
            <a:r>
              <a:rPr lang="en-US" dirty="0"/>
              <a:t>b) </a:t>
            </a:r>
            <a:r>
              <a:rPr lang="en-US" dirty="0" smtClean="0"/>
              <a:t>cultivation</a:t>
            </a:r>
          </a:p>
          <a:p>
            <a:pPr lvl="1"/>
            <a:r>
              <a:rPr lang="en-US" dirty="0" smtClean="0"/>
              <a:t>(</a:t>
            </a:r>
            <a:r>
              <a:rPr lang="en-US" dirty="0"/>
              <a:t>c) obstruction MDA, </a:t>
            </a:r>
            <a:endParaRPr lang="en-US" dirty="0" smtClean="0"/>
          </a:p>
          <a:p>
            <a:pPr lvl="1"/>
            <a:r>
              <a:rPr lang="en-US" dirty="0" smtClean="0"/>
              <a:t>(</a:t>
            </a:r>
            <a:r>
              <a:rPr lang="en-US" dirty="0"/>
              <a:t>d) possession of drug equipment </a:t>
            </a:r>
            <a:endParaRPr lang="en-US" dirty="0" smtClean="0"/>
          </a:p>
          <a:p>
            <a:pPr lvl="1"/>
            <a:r>
              <a:rPr lang="en-US" dirty="0" smtClean="0"/>
              <a:t>(</a:t>
            </a:r>
            <a:r>
              <a:rPr lang="en-US" dirty="0"/>
              <a:t>e) misusing controlled drug </a:t>
            </a:r>
            <a:r>
              <a:rPr lang="en-US" dirty="0" smtClean="0"/>
              <a:t>and</a:t>
            </a:r>
          </a:p>
          <a:p>
            <a:pPr lvl="1"/>
            <a:r>
              <a:rPr lang="en-US" dirty="0" smtClean="0"/>
              <a:t>(</a:t>
            </a:r>
            <a:r>
              <a:rPr lang="en-US" dirty="0"/>
              <a:t>f) possession. </a:t>
            </a:r>
            <a:endParaRPr lang="en-US" dirty="0" smtClean="0"/>
          </a:p>
          <a:p>
            <a:r>
              <a:rPr lang="en-US" dirty="0" smtClean="0"/>
              <a:t>In </a:t>
            </a:r>
            <a:r>
              <a:rPr lang="en-US" dirty="0"/>
              <a:t>Q3 2018 there were 98 importation and 59 local drug offences = 157 total.</a:t>
            </a:r>
          </a:p>
          <a:p>
            <a:endParaRPr lang="en-US" dirty="0"/>
          </a:p>
        </p:txBody>
      </p:sp>
    </p:spTree>
    <p:extLst>
      <p:ext uri="{BB962C8B-B14F-4D97-AF65-F5344CB8AC3E}">
        <p14:creationId xmlns:p14="http://schemas.microsoft.com/office/powerpoint/2010/main" val="963805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0" y="0"/>
            <a:ext cx="12192000" cy="692150"/>
          </a:xfrm>
          <a:prstGeom prst="rect">
            <a:avLst/>
          </a:prstGeom>
          <a:solidFill>
            <a:srgbClr val="16427E"/>
          </a:solidFill>
          <a:ln w="9525">
            <a:solidFill>
              <a:schemeClr val="tx1"/>
            </a:solidFill>
            <a:miter lim="800000"/>
            <a:headEnd/>
            <a:tailEnd/>
          </a:ln>
        </p:spPr>
        <p:txBody>
          <a:bodyPr wrap="none" anchor="ctr"/>
          <a:lstStyle/>
          <a:p>
            <a:pPr>
              <a:defRPr/>
            </a:pPr>
            <a:r>
              <a:rPr lang="en-US" sz="4000" b="1" dirty="0" smtClean="0">
                <a:solidFill>
                  <a:schemeClr val="bg1"/>
                </a:solidFill>
                <a:effectLst>
                  <a:outerShdw blurRad="38100" dist="38100" dir="2700000" algn="tl">
                    <a:srgbClr val="000000"/>
                  </a:outerShdw>
                </a:effectLst>
              </a:rPr>
              <a:t>DRUG OFFENCES IN BERMUDA</a:t>
            </a:r>
            <a:endParaRPr lang="en-GB" sz="4000" b="1" dirty="0">
              <a:solidFill>
                <a:schemeClr val="bg1"/>
              </a:solidFill>
              <a:effectLst>
                <a:outerShdw blurRad="38100" dist="38100" dir="2700000" algn="tl">
                  <a:srgbClr val="000000"/>
                </a:outerShdw>
              </a:effectLst>
            </a:endParaRPr>
          </a:p>
        </p:txBody>
      </p:sp>
      <p:sp>
        <p:nvSpPr>
          <p:cNvPr id="3075" name="Rectangle 3"/>
          <p:cNvSpPr>
            <a:spLocks noChangeArrowheads="1"/>
          </p:cNvSpPr>
          <p:nvPr/>
        </p:nvSpPr>
        <p:spPr bwMode="auto">
          <a:xfrm>
            <a:off x="508000" y="838200"/>
            <a:ext cx="11480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lnSpc>
                <a:spcPct val="80000"/>
              </a:lnSpc>
              <a:spcBef>
                <a:spcPct val="20000"/>
              </a:spcBef>
            </a:pPr>
            <a:endParaRPr lang="en-US" i="1" dirty="0"/>
          </a:p>
          <a:p>
            <a:pPr marL="342900" indent="-342900">
              <a:lnSpc>
                <a:spcPct val="80000"/>
              </a:lnSpc>
              <a:spcBef>
                <a:spcPct val="20000"/>
              </a:spcBef>
            </a:pPr>
            <a:endParaRPr lang="en-US" i="1" dirty="0"/>
          </a:p>
        </p:txBody>
      </p:sp>
      <p:pic>
        <p:nvPicPr>
          <p:cNvPr id="5" name="Picture 4"/>
          <p:cNvPicPr>
            <a:picLocks noChangeAspect="1"/>
          </p:cNvPicPr>
          <p:nvPr/>
        </p:nvPicPr>
        <p:blipFill>
          <a:blip r:embed="rId3"/>
          <a:stretch>
            <a:fillRect/>
          </a:stretch>
        </p:blipFill>
        <p:spPr>
          <a:xfrm>
            <a:off x="373392" y="852933"/>
            <a:ext cx="11445216" cy="5852667"/>
          </a:xfrm>
          <a:prstGeom prst="rect">
            <a:avLst/>
          </a:prstGeom>
        </p:spPr>
      </p:pic>
    </p:spTree>
    <p:extLst>
      <p:ext uri="{BB962C8B-B14F-4D97-AF65-F5344CB8AC3E}">
        <p14:creationId xmlns:p14="http://schemas.microsoft.com/office/powerpoint/2010/main" val="21638321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4744</TotalTime>
  <Words>570</Words>
  <Application>Microsoft Office PowerPoint</Application>
  <PresentationFormat>Custom</PresentationFormat>
  <Paragraphs>66</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Ion</vt:lpstr>
      <vt:lpstr> BERDIN 2018  Department of Public Prosecutions  Cannabis Decriminalization Update</vt:lpstr>
      <vt:lpstr>Presentation</vt:lpstr>
      <vt:lpstr>Defining the Terms - Decriminalization</vt:lpstr>
      <vt:lpstr>Background in Bermuda</vt:lpstr>
      <vt:lpstr>Misuse of Drugs (Decriminalisation of Cannabis) Amendment Act 2017  </vt:lpstr>
      <vt:lpstr>Misuse of Drugs (Decriminalisation of Cannabis) Amendment Act 2017  </vt:lpstr>
      <vt:lpstr>Misuse of Drugs (Decriminalisation of Cannabis) Amendment Act 2017  </vt:lpstr>
      <vt:lpstr>BPS Statistics - Drug offences importation vs local Q1 2014 to Q3 2018 . </vt:lpstr>
      <vt:lpstr>PowerPoint Presentation</vt:lpstr>
      <vt:lpstr>BPS Statistics - Drug offences local and possession only. </vt:lpstr>
      <vt:lpstr>PowerPoint Presentation</vt:lpstr>
      <vt:lpstr>Canada</vt:lpstr>
      <vt:lpstr>Canada</vt:lpstr>
      <vt:lpstr>Q&amp;A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BERDIN  Department of Public Prosecutions  Decriminalisation Confiscations</dc:title>
  <dc:creator>Larry Mussenden</dc:creator>
  <cp:lastModifiedBy>Mussenden, Larry D.</cp:lastModifiedBy>
  <cp:revision>41</cp:revision>
  <cp:lastPrinted>2018-10-15T18:43:46Z</cp:lastPrinted>
  <dcterms:created xsi:type="dcterms:W3CDTF">2017-10-26T00:38:20Z</dcterms:created>
  <dcterms:modified xsi:type="dcterms:W3CDTF">2018-10-18T12:49:25Z</dcterms:modified>
</cp:coreProperties>
</file>